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2" r:id="rId3"/>
    <p:sldId id="265" r:id="rId4"/>
    <p:sldId id="319" r:id="rId5"/>
    <p:sldId id="320" r:id="rId6"/>
    <p:sldId id="310" r:id="rId7"/>
    <p:sldId id="295" r:id="rId8"/>
    <p:sldId id="296" r:id="rId9"/>
    <p:sldId id="309" r:id="rId10"/>
    <p:sldId id="321" r:id="rId11"/>
    <p:sldId id="322" r:id="rId12"/>
    <p:sldId id="330" r:id="rId13"/>
    <p:sldId id="280" r:id="rId14"/>
    <p:sldId id="334" r:id="rId15"/>
    <p:sldId id="335" r:id="rId16"/>
    <p:sldId id="336" r:id="rId17"/>
    <p:sldId id="313" r:id="rId18"/>
    <p:sldId id="329" r:id="rId19"/>
    <p:sldId id="287" r:id="rId20"/>
    <p:sldId id="317" r:id="rId21"/>
    <p:sldId id="318" r:id="rId22"/>
    <p:sldId id="345" r:id="rId23"/>
    <p:sldId id="340" r:id="rId24"/>
    <p:sldId id="341" r:id="rId25"/>
    <p:sldId id="342" r:id="rId26"/>
    <p:sldId id="343" r:id="rId27"/>
    <p:sldId id="331" r:id="rId28"/>
    <p:sldId id="259" r:id="rId29"/>
    <p:sldId id="332" r:id="rId30"/>
    <p:sldId id="344" r:id="rId31"/>
    <p:sldId id="338" r:id="rId32"/>
    <p:sldId id="339" r:id="rId33"/>
    <p:sldId id="337" r:id="rId34"/>
    <p:sldId id="315" r:id="rId35"/>
    <p:sldId id="282" r:id="rId36"/>
    <p:sldId id="324" r:id="rId37"/>
    <p:sldId id="325" r:id="rId38"/>
    <p:sldId id="326" r:id="rId39"/>
    <p:sldId id="283" r:id="rId40"/>
    <p:sldId id="347" r:id="rId41"/>
    <p:sldId id="271" r:id="rId42"/>
    <p:sldId id="272" r:id="rId43"/>
    <p:sldId id="285" r:id="rId44"/>
    <p:sldId id="275" r:id="rId45"/>
    <p:sldId id="286" r:id="rId46"/>
    <p:sldId id="273" r:id="rId47"/>
    <p:sldId id="30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90" autoAdjust="0"/>
  </p:normalViewPr>
  <p:slideViewPr>
    <p:cSldViewPr snapToGrid="0">
      <p:cViewPr varScale="1">
        <p:scale>
          <a:sx n="79" d="100"/>
          <a:sy n="79" d="100"/>
        </p:scale>
        <p:origin x="157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692F6-8DD3-4D46-8CA2-16576F89A404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7138B-053B-47F6-801A-BAB354300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69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Lucida Grande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 pitchFamily="84" charset="-128"/>
              </a:defRPr>
            </a:lvl9pPr>
          </a:lstStyle>
          <a:p>
            <a:pPr>
              <a:spcBef>
                <a:spcPct val="0"/>
              </a:spcBef>
            </a:pPr>
            <a:fld id="{CD9325F8-A741-4410-91D2-7A1B577E8C1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7138B-053B-47F6-801A-BAB3543000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77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7138B-053B-47F6-801A-BAB3543000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47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7138B-053B-47F6-801A-BAB35430007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9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18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5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1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4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40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73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02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8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3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28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BDDAD-4DA6-4396-A617-D8A3A2463B58}" type="datetimeFigureOut">
              <a:rPr lang="en-GB" smtClean="0"/>
              <a:t>29/09/2019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AF7A6-DBE4-4BA7-A80F-E1D23F312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18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.uk/url?sa=i&amp;rct=j&amp;q=&amp;esrc=s&amp;frm=1&amp;source=images&amp;cd=&amp;cad=rja&amp;docid=ggNBlDMMGCrpsM&amp;tbnid=ff_OQY0OAhE9oM:&amp;ved=0CAUQjRw&amp;url=http://sandwalk.blogspot.com/2010/06/on-origin-of-double-membrane-in.html&amp;ei=WqHfUuqFNsuY1AWIsYAQ&amp;psig=AFQjCNHpOdo1vGXzLtOJsJa9a6LNp6rE6g&amp;ust=139047381079731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9/9e/Klebsiella_pneumoniae_01.png" TargetMode="External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legionella&amp;source=images&amp;cd=&amp;cad=rja&amp;docid=yrCW6c0cpDI0dM&amp;tbnid=yV2oV_-2Aq-dEM:&amp;ved=0CAUQjRw&amp;url=http://microblog.me.uk/90&amp;ei=J54oUu-kHa2T0QXw-oCgCA&amp;psig=AFQjCNHK59xuJjTcUTmCbjieovE9wooBew&amp;ust=1378480033386321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hyperlink" Target="//upload.wikimedia.org/wikipedia/commons/d/d0/Yersinia_pestis.jpg" TargetMode="External"/><Relationship Id="rId4" Type="http://schemas.openxmlformats.org/officeDocument/2006/relationships/hyperlink" Target="http://www.google.co.uk/url?sa=i&amp;rct=j&amp;q=gut+microflora&amp;source=images&amp;cd=&amp;cad=rja&amp;docid=ChhJx98VlC4J5M&amp;tbnid=tDkvol-7b5qquM:&amp;ved=0CAUQjRw&amp;url=http://www.fernlifecenter.com/imbalances-of-the-gut-flora-in-the-gi-tract%E2%80%A6or-dysbiosis/&amp;ei=-JwoUtmnMqSi0QWi64CQBg&amp;psig=AFQjCNHQcvsGCkDbNfZP_kPH7DvUIZ3Uew&amp;ust=1378479729818857" TargetMode="Externa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hyperlink" Target="http://www.google.co.uk/url?sa=i&amp;rct=j&amp;q=gram+negative+bacterial+membrane&amp;source=images&amp;cd=&amp;docid=uNGcj7HM-fBtYM&amp;tbnid=KioGwDVoOmki6M:&amp;ved=0CAUQjRw&amp;url=http://micro.digitalproteus.com/morphology2.php&amp;ei=EqAoUsjkNqic0QWAhoFg&amp;psig=AFQjCNHA4am0Mc4NKGGCGItx6KB-eTHyzQ&amp;ust=1378480518519770" TargetMode="Externa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644" y="0"/>
            <a:ext cx="7772400" cy="2619103"/>
          </a:xfrm>
        </p:spPr>
        <p:txBody>
          <a:bodyPr>
            <a:noAutofit/>
          </a:bodyPr>
          <a:lstStyle/>
          <a:p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Examining Complex Membrane Structures with Neutrons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94457"/>
            <a:ext cx="230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luke.clifton@stfc.ac.uk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93296"/>
            <a:ext cx="128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Luke Clifton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17" y="3295059"/>
            <a:ext cx="2016224" cy="308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79" y="3190556"/>
            <a:ext cx="2016224" cy="308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48" y="3118710"/>
            <a:ext cx="2160240" cy="30227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26" y="3695521"/>
            <a:ext cx="2267952" cy="28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8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6391"/>
            <a:ext cx="801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Modelling Membrane Relevant Interactions : Where I started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6" y="4362994"/>
            <a:ext cx="2575777" cy="1931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1" y="1380758"/>
            <a:ext cx="5092744" cy="20370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807286" y="2244927"/>
            <a:ext cx="2744531" cy="1221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5816028" y="1863634"/>
            <a:ext cx="2751704" cy="473783"/>
            <a:chOff x="965354" y="1605578"/>
            <a:chExt cx="2751704" cy="278994"/>
          </a:xfrm>
        </p:grpSpPr>
        <p:grpSp>
          <p:nvGrpSpPr>
            <p:cNvPr id="10" name="Group 9"/>
            <p:cNvGrpSpPr/>
            <p:nvPr/>
          </p:nvGrpSpPr>
          <p:grpSpPr>
            <a:xfrm>
              <a:off x="965354" y="1609933"/>
              <a:ext cx="1380104" cy="274639"/>
              <a:chOff x="965354" y="1609933"/>
              <a:chExt cx="1380104" cy="274639"/>
            </a:xfrm>
          </p:grpSpPr>
          <p:grpSp>
            <p:nvGrpSpPr>
              <p:cNvPr id="117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965354" y="1609949"/>
                <a:ext cx="74612" cy="260350"/>
                <a:chOff x="3243" y="618"/>
                <a:chExt cx="47" cy="164"/>
              </a:xfrm>
            </p:grpSpPr>
            <p:sp>
              <p:nvSpPr>
                <p:cNvPr id="21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9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0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1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8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27836" y="1609949"/>
                <a:ext cx="74612" cy="260350"/>
                <a:chOff x="3243" y="618"/>
                <a:chExt cx="47" cy="164"/>
              </a:xfrm>
            </p:grpSpPr>
            <p:sp>
              <p:nvSpPr>
                <p:cNvPr id="21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5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6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7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9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94502" y="1614696"/>
                <a:ext cx="74612" cy="260350"/>
                <a:chOff x="3243" y="618"/>
                <a:chExt cx="47" cy="164"/>
              </a:xfrm>
            </p:grpSpPr>
            <p:sp>
              <p:nvSpPr>
                <p:cNvPr id="21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1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2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3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161184" y="1619459"/>
                <a:ext cx="74612" cy="260350"/>
                <a:chOff x="3243" y="618"/>
                <a:chExt cx="47" cy="164"/>
              </a:xfrm>
            </p:grpSpPr>
            <p:sp>
              <p:nvSpPr>
                <p:cNvPr id="20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1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22529" y="1614712"/>
                <a:ext cx="74612" cy="260350"/>
                <a:chOff x="3243" y="618"/>
                <a:chExt cx="47" cy="164"/>
              </a:xfrm>
            </p:grpSpPr>
            <p:sp>
              <p:nvSpPr>
                <p:cNvPr id="20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3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4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5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85011" y="1614712"/>
                <a:ext cx="74612" cy="260350"/>
                <a:chOff x="3243" y="618"/>
                <a:chExt cx="47" cy="164"/>
              </a:xfrm>
            </p:grpSpPr>
            <p:sp>
              <p:nvSpPr>
                <p:cNvPr id="19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9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1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3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351677" y="1619459"/>
                <a:ext cx="74612" cy="260350"/>
                <a:chOff x="3243" y="618"/>
                <a:chExt cx="47" cy="164"/>
              </a:xfrm>
            </p:grpSpPr>
            <p:sp>
              <p:nvSpPr>
                <p:cNvPr id="19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5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6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7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4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18359" y="1624222"/>
                <a:ext cx="74612" cy="260350"/>
                <a:chOff x="3243" y="618"/>
                <a:chExt cx="47" cy="164"/>
              </a:xfrm>
            </p:grpSpPr>
            <p:sp>
              <p:nvSpPr>
                <p:cNvPr id="19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1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2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3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84466" y="1619474"/>
                <a:ext cx="74612" cy="260350"/>
                <a:chOff x="3243" y="618"/>
                <a:chExt cx="47" cy="164"/>
              </a:xfrm>
            </p:grpSpPr>
            <p:sp>
              <p:nvSpPr>
                <p:cNvPr id="18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6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546948" y="1619474"/>
                <a:ext cx="74612" cy="260350"/>
                <a:chOff x="3243" y="618"/>
                <a:chExt cx="47" cy="164"/>
              </a:xfrm>
            </p:grpSpPr>
            <p:sp>
              <p:nvSpPr>
                <p:cNvPr id="18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3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4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5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7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13614" y="1624221"/>
                <a:ext cx="74612" cy="260350"/>
                <a:chOff x="3243" y="618"/>
                <a:chExt cx="47" cy="164"/>
              </a:xfrm>
            </p:grpSpPr>
            <p:sp>
              <p:nvSpPr>
                <p:cNvPr id="17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9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0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1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8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80296" y="1624221"/>
                <a:ext cx="74612" cy="260350"/>
                <a:chOff x="3243" y="618"/>
                <a:chExt cx="47" cy="164"/>
              </a:xfrm>
            </p:grpSpPr>
            <p:sp>
              <p:nvSpPr>
                <p:cNvPr id="17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5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6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7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9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746962" y="1619442"/>
                <a:ext cx="74612" cy="260350"/>
                <a:chOff x="3243" y="618"/>
                <a:chExt cx="47" cy="164"/>
              </a:xfrm>
            </p:grpSpPr>
            <p:sp>
              <p:nvSpPr>
                <p:cNvPr id="17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2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3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13644" y="1619442"/>
                <a:ext cx="74612" cy="260350"/>
                <a:chOff x="3243" y="618"/>
                <a:chExt cx="47" cy="164"/>
              </a:xfrm>
            </p:grpSpPr>
            <p:sp>
              <p:nvSpPr>
                <p:cNvPr id="16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80326" y="1614679"/>
                <a:ext cx="74612" cy="260350"/>
                <a:chOff x="3243" y="618"/>
                <a:chExt cx="47" cy="164"/>
              </a:xfrm>
            </p:grpSpPr>
            <p:sp>
              <p:nvSpPr>
                <p:cNvPr id="16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3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4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5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947008" y="1619442"/>
                <a:ext cx="74612" cy="260350"/>
                <a:chOff x="3243" y="618"/>
                <a:chExt cx="47" cy="164"/>
              </a:xfrm>
            </p:grpSpPr>
            <p:sp>
              <p:nvSpPr>
                <p:cNvPr id="15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9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0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1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3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08908" y="1619459"/>
                <a:ext cx="74612" cy="260350"/>
                <a:chOff x="3243" y="618"/>
                <a:chExt cx="47" cy="164"/>
              </a:xfrm>
            </p:grpSpPr>
            <p:sp>
              <p:nvSpPr>
                <p:cNvPr id="15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5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7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4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80346" y="1614696"/>
                <a:ext cx="74612" cy="260350"/>
                <a:chOff x="3243" y="618"/>
                <a:chExt cx="47" cy="164"/>
              </a:xfrm>
            </p:grpSpPr>
            <p:sp>
              <p:nvSpPr>
                <p:cNvPr id="15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1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2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3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147021" y="1609933"/>
                <a:ext cx="74612" cy="260350"/>
                <a:chOff x="3243" y="618"/>
                <a:chExt cx="47" cy="164"/>
              </a:xfrm>
            </p:grpSpPr>
            <p:sp>
              <p:nvSpPr>
                <p:cNvPr id="14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6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08933" y="1614696"/>
                <a:ext cx="74612" cy="260350"/>
                <a:chOff x="3243" y="618"/>
                <a:chExt cx="47" cy="164"/>
              </a:xfrm>
            </p:grpSpPr>
            <p:sp>
              <p:nvSpPr>
                <p:cNvPr id="14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7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70846" y="1614696"/>
                <a:ext cx="74612" cy="260350"/>
                <a:chOff x="3243" y="618"/>
                <a:chExt cx="47" cy="164"/>
              </a:xfrm>
            </p:grpSpPr>
            <p:sp>
              <p:nvSpPr>
                <p:cNvPr id="13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2336954" y="1605578"/>
              <a:ext cx="1380104" cy="274639"/>
              <a:chOff x="965354" y="1609933"/>
              <a:chExt cx="1380104" cy="274639"/>
            </a:xfrm>
          </p:grpSpPr>
          <p:grpSp>
            <p:nvGrpSpPr>
              <p:cNvPr id="1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965354" y="1609949"/>
                <a:ext cx="74612" cy="260350"/>
                <a:chOff x="3243" y="618"/>
                <a:chExt cx="47" cy="164"/>
              </a:xfrm>
            </p:grpSpPr>
            <p:sp>
              <p:nvSpPr>
                <p:cNvPr id="11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27836" y="1609949"/>
                <a:ext cx="74612" cy="260350"/>
                <a:chOff x="3243" y="618"/>
                <a:chExt cx="47" cy="164"/>
              </a:xfrm>
            </p:grpSpPr>
            <p:sp>
              <p:nvSpPr>
                <p:cNvPr id="10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94502" y="1614696"/>
                <a:ext cx="74612" cy="260350"/>
                <a:chOff x="3243" y="618"/>
                <a:chExt cx="47" cy="164"/>
              </a:xfrm>
            </p:grpSpPr>
            <p:sp>
              <p:nvSpPr>
                <p:cNvPr id="10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161184" y="1619459"/>
                <a:ext cx="74612" cy="260350"/>
                <a:chOff x="3243" y="618"/>
                <a:chExt cx="47" cy="164"/>
              </a:xfrm>
            </p:grpSpPr>
            <p:sp>
              <p:nvSpPr>
                <p:cNvPr id="10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6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22529" y="1614712"/>
                <a:ext cx="74612" cy="260350"/>
                <a:chOff x="3243" y="618"/>
                <a:chExt cx="47" cy="164"/>
              </a:xfrm>
            </p:grpSpPr>
            <p:sp>
              <p:nvSpPr>
                <p:cNvPr id="9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85011" y="1614712"/>
                <a:ext cx="74612" cy="260350"/>
                <a:chOff x="3243" y="618"/>
                <a:chExt cx="47" cy="164"/>
              </a:xfrm>
            </p:grpSpPr>
            <p:sp>
              <p:nvSpPr>
                <p:cNvPr id="9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8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351677" y="1619459"/>
                <a:ext cx="74612" cy="260350"/>
                <a:chOff x="3243" y="618"/>
                <a:chExt cx="47" cy="164"/>
              </a:xfrm>
            </p:grpSpPr>
            <p:sp>
              <p:nvSpPr>
                <p:cNvPr id="8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18359" y="1624222"/>
                <a:ext cx="74612" cy="260350"/>
                <a:chOff x="3243" y="618"/>
                <a:chExt cx="47" cy="164"/>
              </a:xfrm>
            </p:grpSpPr>
            <p:sp>
              <p:nvSpPr>
                <p:cNvPr id="8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84466" y="1619474"/>
                <a:ext cx="74612" cy="260350"/>
                <a:chOff x="3243" y="618"/>
                <a:chExt cx="47" cy="164"/>
              </a:xfrm>
            </p:grpSpPr>
            <p:sp>
              <p:nvSpPr>
                <p:cNvPr id="8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1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546948" y="1619474"/>
                <a:ext cx="74612" cy="260350"/>
                <a:chOff x="3243" y="618"/>
                <a:chExt cx="47" cy="164"/>
              </a:xfrm>
            </p:grpSpPr>
            <p:sp>
              <p:nvSpPr>
                <p:cNvPr id="7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13614" y="1624221"/>
                <a:ext cx="74612" cy="260350"/>
                <a:chOff x="3243" y="618"/>
                <a:chExt cx="47" cy="164"/>
              </a:xfrm>
            </p:grpSpPr>
            <p:sp>
              <p:nvSpPr>
                <p:cNvPr id="7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80296" y="1624221"/>
                <a:ext cx="74612" cy="260350"/>
                <a:chOff x="3243" y="618"/>
                <a:chExt cx="47" cy="164"/>
              </a:xfrm>
            </p:grpSpPr>
            <p:sp>
              <p:nvSpPr>
                <p:cNvPr id="6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4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746962" y="1619442"/>
                <a:ext cx="74612" cy="260350"/>
                <a:chOff x="3243" y="618"/>
                <a:chExt cx="47" cy="164"/>
              </a:xfrm>
            </p:grpSpPr>
            <p:sp>
              <p:nvSpPr>
                <p:cNvPr id="6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13644" y="1619442"/>
                <a:ext cx="74612" cy="260350"/>
                <a:chOff x="3243" y="618"/>
                <a:chExt cx="47" cy="164"/>
              </a:xfrm>
            </p:grpSpPr>
            <p:sp>
              <p:nvSpPr>
                <p:cNvPr id="6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80326" y="1614679"/>
                <a:ext cx="74612" cy="260350"/>
                <a:chOff x="3243" y="618"/>
                <a:chExt cx="47" cy="164"/>
              </a:xfrm>
            </p:grpSpPr>
            <p:sp>
              <p:nvSpPr>
                <p:cNvPr id="5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7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947008" y="1619442"/>
                <a:ext cx="74612" cy="260350"/>
                <a:chOff x="3243" y="618"/>
                <a:chExt cx="47" cy="164"/>
              </a:xfrm>
            </p:grpSpPr>
            <p:sp>
              <p:nvSpPr>
                <p:cNvPr id="5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8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08908" y="1619459"/>
                <a:ext cx="74612" cy="260350"/>
                <a:chOff x="3243" y="618"/>
                <a:chExt cx="47" cy="164"/>
              </a:xfrm>
            </p:grpSpPr>
            <p:sp>
              <p:nvSpPr>
                <p:cNvPr id="4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80346" y="1614696"/>
                <a:ext cx="74612" cy="260350"/>
                <a:chOff x="3243" y="618"/>
                <a:chExt cx="47" cy="164"/>
              </a:xfrm>
            </p:grpSpPr>
            <p:sp>
              <p:nvSpPr>
                <p:cNvPr id="4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147021" y="1609933"/>
                <a:ext cx="74612" cy="260350"/>
                <a:chOff x="3243" y="618"/>
                <a:chExt cx="47" cy="164"/>
              </a:xfrm>
            </p:grpSpPr>
            <p:sp>
              <p:nvSpPr>
                <p:cNvPr id="4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1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08933" y="1614696"/>
                <a:ext cx="74612" cy="260350"/>
                <a:chOff x="3243" y="618"/>
                <a:chExt cx="47" cy="164"/>
              </a:xfrm>
            </p:grpSpPr>
            <p:sp>
              <p:nvSpPr>
                <p:cNvPr id="3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70846" y="1614696"/>
                <a:ext cx="74612" cy="260350"/>
                <a:chOff x="3243" y="618"/>
                <a:chExt cx="47" cy="164"/>
              </a:xfrm>
            </p:grpSpPr>
            <p:sp>
              <p:nvSpPr>
                <p:cNvPr id="3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78" y="4206238"/>
            <a:ext cx="2897052" cy="21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46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77" y="3248297"/>
            <a:ext cx="3840187" cy="337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/>
          <a:stretch/>
        </p:blipFill>
        <p:spPr bwMode="auto">
          <a:xfrm>
            <a:off x="390269" y="435428"/>
            <a:ext cx="3728781" cy="25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92" y="2377440"/>
            <a:ext cx="4331495" cy="214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9936" y="6496599"/>
            <a:ext cx="415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Clifton </a:t>
            </a:r>
            <a:r>
              <a:rPr lang="en-GB" b="1" i="1" dirty="0"/>
              <a:t>et al</a:t>
            </a:r>
            <a:r>
              <a:rPr lang="en-GB" b="1" dirty="0"/>
              <a:t>, PCCP, 2011, 13, 17153-17162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648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Seed Defence Protein Interactions with Simple Model Membranes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9486" y="2203269"/>
            <a:ext cx="706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ACMW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2549" y="526869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D</a:t>
            </a:r>
            <a:r>
              <a:rPr lang="en-GB" sz="1400" b="1" baseline="-25000" dirty="0"/>
              <a:t>2</a:t>
            </a:r>
            <a:r>
              <a:rPr lang="en-GB" sz="14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27259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87" y="604811"/>
            <a:ext cx="5807574" cy="591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0" y="0"/>
            <a:ext cx="578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 want Precision and Accuracy in Model Membrane Studies</a:t>
            </a:r>
          </a:p>
        </p:txBody>
      </p:sp>
    </p:spTree>
    <p:extLst>
      <p:ext uri="{BB962C8B-B14F-4D97-AF65-F5344CB8AC3E}">
        <p14:creationId xmlns:p14="http://schemas.microsoft.com/office/powerpoint/2010/main" val="251520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 t="24543" r="65762" b="7440"/>
          <a:stretch/>
        </p:blipFill>
        <p:spPr bwMode="auto">
          <a:xfrm>
            <a:off x="3338490" y="533265"/>
            <a:ext cx="2548504" cy="28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0" b="6065"/>
          <a:stretch/>
        </p:blipFill>
        <p:spPr bwMode="auto">
          <a:xfrm>
            <a:off x="348343" y="539931"/>
            <a:ext cx="2522621" cy="305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 t="6500" r="19574" b="23055"/>
          <a:stretch/>
        </p:blipFill>
        <p:spPr bwMode="auto">
          <a:xfrm>
            <a:off x="1359793" y="3770812"/>
            <a:ext cx="3844642" cy="24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2382" r="61179" b="4233"/>
          <a:stretch/>
        </p:blipFill>
        <p:spPr bwMode="auto">
          <a:xfrm>
            <a:off x="6482816" y="674913"/>
            <a:ext cx="2540006" cy="545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6259285"/>
            <a:ext cx="2334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+mj-lt"/>
              </a:rPr>
              <a:t>Lee </a:t>
            </a:r>
            <a:r>
              <a:rPr lang="en-GB" sz="1400" b="1" dirty="0" err="1">
                <a:latin typeface="+mj-lt"/>
              </a:rPr>
              <a:t>Vontana</a:t>
            </a:r>
            <a:r>
              <a:rPr lang="en-GB" sz="1400" b="1" dirty="0">
                <a:latin typeface="+mj-lt"/>
              </a:rPr>
              <a:t>, P&amp;T, 2015 40, 4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0" y="0"/>
            <a:ext cx="6019800" cy="46831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algn="l"/>
            <a:r>
              <a:rPr lang="en-GB" altLang="en-US" sz="20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Bacterial Outer Membrane Binding Assays</a:t>
            </a:r>
          </a:p>
        </p:txBody>
      </p:sp>
    </p:spTree>
    <p:extLst>
      <p:ext uri="{BB962C8B-B14F-4D97-AF65-F5344CB8AC3E}">
        <p14:creationId xmlns:p14="http://schemas.microsoft.com/office/powerpoint/2010/main" val="910811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468313"/>
          </a:xfrm>
        </p:spPr>
        <p:txBody>
          <a:bodyPr/>
          <a:lstStyle/>
          <a:p>
            <a:pPr algn="l"/>
            <a:r>
              <a:rPr lang="en-GB" altLang="en-US" sz="2000" b="1" dirty="0">
                <a:latin typeface="Arial" pitchFamily="34" charset="0"/>
                <a:cs typeface="Arial" pitchFamily="34" charset="0"/>
              </a:rPr>
              <a:t>Bacteria</a:t>
            </a:r>
          </a:p>
        </p:txBody>
      </p:sp>
      <p:pic>
        <p:nvPicPr>
          <p:cNvPr id="6147" name="Picture 4" descr="https://encrypted-tbn2.gstatic.com/images?q=tbn:ANd9GcT1xyx4fuetp68Vtw4VXKsR5s9UDVa2xiZBNOADGfklEUj4tNQr6Q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"/>
          <a:stretch>
            <a:fillRect/>
          </a:stretch>
        </p:blipFill>
        <p:spPr bwMode="auto">
          <a:xfrm>
            <a:off x="3084039" y="515564"/>
            <a:ext cx="2885501" cy="18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ttp://chemtips.files.wordpress.com/2012/10/bacterial-membra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/>
          <a:stretch>
            <a:fillRect/>
          </a:stretch>
        </p:blipFill>
        <p:spPr bwMode="auto">
          <a:xfrm>
            <a:off x="0" y="3190875"/>
            <a:ext cx="892016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1246188" y="2760663"/>
            <a:ext cx="1892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itchFamily="34" charset="0"/>
                <a:cs typeface="Arial" pitchFamily="34" charset="0"/>
              </a:rPr>
              <a:t>Gram positive</a:t>
            </a: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5073650" y="2743200"/>
            <a:ext cx="1963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itchFamily="34" charset="0"/>
                <a:cs typeface="Arial" pitchFamily="34" charset="0"/>
              </a:rPr>
              <a:t>Gram negative</a:t>
            </a:r>
          </a:p>
        </p:txBody>
      </p:sp>
    </p:spTree>
    <p:extLst>
      <p:ext uri="{BB962C8B-B14F-4D97-AF65-F5344CB8AC3E}">
        <p14:creationId xmlns:p14="http://schemas.microsoft.com/office/powerpoint/2010/main" val="291889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Build Accurate Models of the Gram Negative bacterial Outer Membrane Suitable For use in Structural Studies on the OM</a:t>
            </a:r>
            <a:endParaRPr lang="en-GB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2103438" y="1266825"/>
            <a:ext cx="574675" cy="427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2138363" y="2647950"/>
            <a:ext cx="574675" cy="325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2216150" y="3957638"/>
            <a:ext cx="574675" cy="427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217863" y="1127125"/>
            <a:ext cx="574675" cy="427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pic>
        <p:nvPicPr>
          <p:cNvPr id="820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924425"/>
            <a:ext cx="42497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1196975"/>
            <a:ext cx="21113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2" descr="http://chemtips.files.wordpress.com/2012/10/bacterial-membrane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3" t="3468"/>
          <a:stretch>
            <a:fillRect/>
          </a:stretch>
        </p:blipFill>
        <p:spPr bwMode="auto">
          <a:xfrm>
            <a:off x="611188" y="1301701"/>
            <a:ext cx="4826574" cy="31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8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65913" cy="438150"/>
          </a:xfrm>
        </p:spPr>
        <p:txBody>
          <a:bodyPr/>
          <a:lstStyle/>
          <a:p>
            <a:pPr algn="l"/>
            <a:r>
              <a:rPr lang="en-GB" altLang="en-US" sz="2000" b="1" dirty="0">
                <a:latin typeface="Arial" pitchFamily="34" charset="0"/>
                <a:cs typeface="Arial" pitchFamily="34" charset="0"/>
              </a:rPr>
              <a:t>Gram Negative Bacteria : the good and the bad </a:t>
            </a:r>
          </a:p>
        </p:txBody>
      </p:sp>
      <p:pic>
        <p:nvPicPr>
          <p:cNvPr id="7171" name="Picture 4" descr="http://www.littletree.com.au/images/dn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2300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587375" y="2917825"/>
            <a:ext cx="213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i="1">
                <a:latin typeface="Lucida Grande"/>
              </a:rPr>
              <a:t>Recombinant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i="1">
                <a:latin typeface="Lucida Grande"/>
              </a:rPr>
              <a:t>E. coli</a:t>
            </a:r>
          </a:p>
        </p:txBody>
      </p:sp>
      <p:pic>
        <p:nvPicPr>
          <p:cNvPr id="7173" name="Picture 6" descr="http://textbookofbacteriology.net/Rhizobium.com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63"/>
          <a:stretch>
            <a:fillRect/>
          </a:stretch>
        </p:blipFill>
        <p:spPr bwMode="auto">
          <a:xfrm>
            <a:off x="3327400" y="720725"/>
            <a:ext cx="23447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3527425" y="2895600"/>
            <a:ext cx="1755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i="1">
                <a:latin typeface="Lucida Grande"/>
              </a:rPr>
              <a:t>Rhizobium</a:t>
            </a:r>
          </a:p>
        </p:txBody>
      </p:sp>
      <p:pic>
        <p:nvPicPr>
          <p:cNvPr id="7175" name="Picture 10" descr="http://www.fernlifecenter.com/wp-content/uploads/2011/02/dysbiosis-300x279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695325"/>
            <a:ext cx="239236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8"/>
          <p:cNvSpPr txBox="1">
            <a:spLocks noChangeArrowheads="1"/>
          </p:cNvSpPr>
          <p:nvPr/>
        </p:nvSpPr>
        <p:spPr bwMode="auto">
          <a:xfrm>
            <a:off x="6226175" y="2917825"/>
            <a:ext cx="230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Lucida Grande"/>
              </a:rPr>
              <a:t>Gut microflora</a:t>
            </a:r>
          </a:p>
        </p:txBody>
      </p:sp>
      <p:pic>
        <p:nvPicPr>
          <p:cNvPr id="7177" name="Picture 16" descr="http://microblog.me.uk/wp-content/uploads/legionella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727450"/>
            <a:ext cx="1916113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2"/>
          <p:cNvSpPr txBox="1">
            <a:spLocks noChangeArrowheads="1"/>
          </p:cNvSpPr>
          <p:nvPr/>
        </p:nvSpPr>
        <p:spPr bwMode="auto">
          <a:xfrm>
            <a:off x="620713" y="6149975"/>
            <a:ext cx="1703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i="1">
                <a:latin typeface="Lucida Grande"/>
              </a:rPr>
              <a:t>Legionella</a:t>
            </a:r>
          </a:p>
        </p:txBody>
      </p:sp>
      <p:pic>
        <p:nvPicPr>
          <p:cNvPr id="7179" name="Picture 18" descr="File:Klebsiella pneumoniae 01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462338"/>
            <a:ext cx="17526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5"/>
          <p:cNvSpPr txBox="1">
            <a:spLocks noChangeArrowheads="1"/>
          </p:cNvSpPr>
          <p:nvPr/>
        </p:nvSpPr>
        <p:spPr bwMode="auto">
          <a:xfrm>
            <a:off x="3668713" y="6084888"/>
            <a:ext cx="1620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i="1">
                <a:latin typeface="Lucida Grande"/>
              </a:rPr>
              <a:t>Klebsiella</a:t>
            </a:r>
          </a:p>
        </p:txBody>
      </p:sp>
      <p:pic>
        <p:nvPicPr>
          <p:cNvPr id="7181" name="Picture 20" descr="File:Yersinia pestis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705225"/>
            <a:ext cx="292576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Box 17"/>
          <p:cNvSpPr txBox="1">
            <a:spLocks noChangeArrowheads="1"/>
          </p:cNvSpPr>
          <p:nvPr/>
        </p:nvSpPr>
        <p:spPr bwMode="auto">
          <a:xfrm>
            <a:off x="5954713" y="5813425"/>
            <a:ext cx="2430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i="1">
                <a:latin typeface="Lucida Grande"/>
              </a:rPr>
              <a:t>Yersinia pestis </a:t>
            </a:r>
          </a:p>
        </p:txBody>
      </p:sp>
    </p:spTree>
    <p:extLst>
      <p:ext uri="{BB962C8B-B14F-4D97-AF65-F5344CB8AC3E}">
        <p14:creationId xmlns:p14="http://schemas.microsoft.com/office/powerpoint/2010/main" val="3979205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0" y="0"/>
            <a:ext cx="7361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Lucida Grande"/>
              </a:rPr>
              <a:t>Fabrication of asymmetric phospholipid : LPS membranes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Lucida Grande"/>
              </a:rPr>
              <a:t>on silicon supports</a:t>
            </a:r>
            <a:endParaRPr lang="en-GB" altLang="en-US" sz="20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293" name="Group 8"/>
          <p:cNvGrpSpPr>
            <a:grpSpLocks/>
          </p:cNvGrpSpPr>
          <p:nvPr/>
        </p:nvGrpSpPr>
        <p:grpSpPr bwMode="auto">
          <a:xfrm>
            <a:off x="3389751" y="4893351"/>
            <a:ext cx="2693988" cy="1482725"/>
            <a:chOff x="5120640" y="4251960"/>
            <a:chExt cx="2694432" cy="1481328"/>
          </a:xfrm>
        </p:grpSpPr>
        <p:sp>
          <p:nvSpPr>
            <p:cNvPr id="12303" name="Rectangle 3"/>
            <p:cNvSpPr>
              <a:spLocks noChangeArrowheads="1"/>
            </p:cNvSpPr>
            <p:nvPr/>
          </p:nvSpPr>
          <p:spPr bwMode="auto">
            <a:xfrm>
              <a:off x="5413248" y="4251960"/>
              <a:ext cx="2148840" cy="886968"/>
            </a:xfrm>
            <a:prstGeom prst="rect">
              <a:avLst/>
            </a:prstGeom>
            <a:solidFill>
              <a:srgbClr val="D9A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  <p:sp>
          <p:nvSpPr>
            <p:cNvPr id="12304" name="Rectangle 4"/>
            <p:cNvSpPr>
              <a:spLocks noChangeArrowheads="1"/>
            </p:cNvSpPr>
            <p:nvPr/>
          </p:nvSpPr>
          <p:spPr bwMode="auto">
            <a:xfrm>
              <a:off x="5120640" y="5138928"/>
              <a:ext cx="411480" cy="11887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  <p:sp>
          <p:nvSpPr>
            <p:cNvPr id="12305" name="Rectangle 6"/>
            <p:cNvSpPr>
              <a:spLocks noChangeArrowheads="1"/>
            </p:cNvSpPr>
            <p:nvPr/>
          </p:nvSpPr>
          <p:spPr bwMode="auto">
            <a:xfrm>
              <a:off x="7403592" y="5135880"/>
              <a:ext cx="411480" cy="11887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273065" y="5263831"/>
              <a:ext cx="2472145" cy="4694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>
                <a:latin typeface="Lucida Grande" pitchFamily="84" charset="0"/>
              </a:endParaRPr>
            </a:p>
          </p:txBody>
        </p:sp>
        <p:sp>
          <p:nvSpPr>
            <p:cNvPr id="12307" name="Rectangle 5"/>
            <p:cNvSpPr>
              <a:spLocks noChangeArrowheads="1"/>
            </p:cNvSpPr>
            <p:nvPr/>
          </p:nvSpPr>
          <p:spPr bwMode="auto">
            <a:xfrm>
              <a:off x="5449824" y="5138928"/>
              <a:ext cx="2011680" cy="1280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  <p:sp>
          <p:nvSpPr>
            <p:cNvPr id="12308" name="Rectangle 9"/>
            <p:cNvSpPr>
              <a:spLocks noChangeArrowheads="1"/>
            </p:cNvSpPr>
            <p:nvPr/>
          </p:nvSpPr>
          <p:spPr bwMode="auto">
            <a:xfrm>
              <a:off x="5547360" y="5254752"/>
              <a:ext cx="76200" cy="3139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  <p:sp>
          <p:nvSpPr>
            <p:cNvPr id="12309" name="Rectangle 10"/>
            <p:cNvSpPr>
              <a:spLocks noChangeArrowheads="1"/>
            </p:cNvSpPr>
            <p:nvPr/>
          </p:nvSpPr>
          <p:spPr bwMode="auto">
            <a:xfrm>
              <a:off x="7299960" y="5242560"/>
              <a:ext cx="76200" cy="3139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  <p:sp>
          <p:nvSpPr>
            <p:cNvPr id="12310" name="Rectangle 11"/>
            <p:cNvSpPr>
              <a:spLocks noChangeArrowheads="1"/>
            </p:cNvSpPr>
            <p:nvPr/>
          </p:nvSpPr>
          <p:spPr bwMode="auto">
            <a:xfrm>
              <a:off x="5285232" y="5513832"/>
              <a:ext cx="338328" cy="640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  <p:sp>
          <p:nvSpPr>
            <p:cNvPr id="12311" name="Rectangle 12"/>
            <p:cNvSpPr>
              <a:spLocks noChangeArrowheads="1"/>
            </p:cNvSpPr>
            <p:nvPr/>
          </p:nvSpPr>
          <p:spPr bwMode="auto">
            <a:xfrm>
              <a:off x="7299960" y="5522976"/>
              <a:ext cx="435864" cy="54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isande Light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isande Light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isande Light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isande Light" pitchFamily="2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400">
                <a:latin typeface="Lucida Grande"/>
              </a:endParaRPr>
            </a:p>
          </p:txBody>
        </p:sp>
      </p:grpSp>
      <p:pic>
        <p:nvPicPr>
          <p:cNvPr id="12294" name="Picture 3" descr="C:\Program Files (x86)\MICROSOFT OFFICE\MEDIA\OFFICE14\Bullets\BD21298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26" y="6142714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" descr="C:\Program Files (x86)\MICROSOFT OFFICE\MEDIA\OFFICE14\Bullets\BD21298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51" y="6120489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>
            <a:endCxn id="12303" idx="2"/>
          </p:cNvCxnSpPr>
          <p:nvPr/>
        </p:nvCxnSpPr>
        <p:spPr bwMode="auto">
          <a:xfrm>
            <a:off x="2905564" y="5442626"/>
            <a:ext cx="1851025" cy="33813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97" name="Straight Arrow Connector 20"/>
          <p:cNvCxnSpPr>
            <a:cxnSpLocks noChangeShapeType="1"/>
            <a:stCxn id="12303" idx="2"/>
          </p:cNvCxnSpPr>
          <p:nvPr/>
        </p:nvCxnSpPr>
        <p:spPr bwMode="auto">
          <a:xfrm flipV="1">
            <a:off x="4756589" y="5442626"/>
            <a:ext cx="2079625" cy="338138"/>
          </a:xfrm>
          <a:prstGeom prst="straightConnector1">
            <a:avLst/>
          </a:prstGeom>
          <a:noFill/>
          <a:ln w="31750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8" name="TextBox 21"/>
          <p:cNvSpPr txBox="1">
            <a:spLocks noChangeArrowheads="1"/>
          </p:cNvSpPr>
          <p:nvPr/>
        </p:nvSpPr>
        <p:spPr bwMode="auto">
          <a:xfrm>
            <a:off x="4158101" y="5039401"/>
            <a:ext cx="120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Arial" pitchFamily="34" charset="0"/>
                <a:cs typeface="Arial" pitchFamily="34" charset="0"/>
              </a:rPr>
              <a:t>Si crystal</a:t>
            </a:r>
          </a:p>
        </p:txBody>
      </p:sp>
      <p:sp>
        <p:nvSpPr>
          <p:cNvPr id="12299" name="TextBox 24"/>
          <p:cNvSpPr txBox="1">
            <a:spLocks noChangeArrowheads="1"/>
          </p:cNvSpPr>
          <p:nvPr/>
        </p:nvSpPr>
        <p:spPr bwMode="auto">
          <a:xfrm>
            <a:off x="3972364" y="5933164"/>
            <a:ext cx="151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itchFamily="34" charset="0"/>
                <a:cs typeface="Arial" pitchFamily="34" charset="0"/>
              </a:rPr>
              <a:t>Peek trough</a:t>
            </a:r>
          </a:p>
        </p:txBody>
      </p:sp>
      <p:sp>
        <p:nvSpPr>
          <p:cNvPr id="12300" name="TextBox 22"/>
          <p:cNvSpPr txBox="1">
            <a:spLocks noChangeArrowheads="1"/>
          </p:cNvSpPr>
          <p:nvPr/>
        </p:nvSpPr>
        <p:spPr bwMode="auto">
          <a:xfrm rot="600367">
            <a:off x="2950014" y="5214026"/>
            <a:ext cx="106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Neutrons</a:t>
            </a:r>
          </a:p>
        </p:txBody>
      </p:sp>
      <p:sp>
        <p:nvSpPr>
          <p:cNvPr id="12301" name="TextBox 23"/>
          <p:cNvSpPr txBox="1">
            <a:spLocks noChangeArrowheads="1"/>
          </p:cNvSpPr>
          <p:nvPr/>
        </p:nvSpPr>
        <p:spPr bwMode="auto">
          <a:xfrm>
            <a:off x="2426139" y="5998251"/>
            <a:ext cx="100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pitchFamily="34" charset="0"/>
                <a:cs typeface="Calibri" pitchFamily="34" charset="0"/>
              </a:rPr>
              <a:t>LC pump</a:t>
            </a:r>
          </a:p>
        </p:txBody>
      </p:sp>
      <p:sp>
        <p:nvSpPr>
          <p:cNvPr id="12302" name="TextBox 27"/>
          <p:cNvSpPr txBox="1">
            <a:spLocks noChangeArrowheads="1"/>
          </p:cNvSpPr>
          <p:nvPr/>
        </p:nvSpPr>
        <p:spPr bwMode="auto">
          <a:xfrm>
            <a:off x="6105964" y="5976026"/>
            <a:ext cx="782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pitchFamily="34" charset="0"/>
                <a:cs typeface="Calibri" pitchFamily="34" charset="0"/>
              </a:rPr>
              <a:t>Waste</a:t>
            </a:r>
          </a:p>
        </p:txBody>
      </p:sp>
      <p:sp>
        <p:nvSpPr>
          <p:cNvPr id="87" name="TextBox 1"/>
          <p:cNvSpPr txBox="1">
            <a:spLocks noChangeArrowheads="1"/>
          </p:cNvSpPr>
          <p:nvPr/>
        </p:nvSpPr>
        <p:spPr bwMode="auto">
          <a:xfrm>
            <a:off x="0" y="6550025"/>
            <a:ext cx="45480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Lucida Grande"/>
              </a:rPr>
              <a:t>Clifton et al, J. R. Soc. Interface 2013, 10, 20130810.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7399" y="1463039"/>
            <a:ext cx="4890660" cy="3085613"/>
            <a:chOff x="1605944" y="1099225"/>
            <a:chExt cx="5869259" cy="3693268"/>
          </a:xfrm>
        </p:grpSpPr>
        <p:sp>
          <p:nvSpPr>
            <p:cNvPr id="3" name="Rectangle 2"/>
            <p:cNvSpPr/>
            <p:nvPr/>
          </p:nvSpPr>
          <p:spPr>
            <a:xfrm>
              <a:off x="1712069" y="1099225"/>
              <a:ext cx="554476" cy="51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669915" y="4276927"/>
              <a:ext cx="554476" cy="51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1861532" y="3126127"/>
              <a:ext cx="1458912" cy="7207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" name="Right Triangle 111"/>
            <p:cNvSpPr/>
            <p:nvPr/>
          </p:nvSpPr>
          <p:spPr bwMode="auto">
            <a:xfrm>
              <a:off x="2658457" y="2526052"/>
              <a:ext cx="217487" cy="1079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3" name="Right Triangle 112"/>
            <p:cNvSpPr/>
            <p:nvPr/>
          </p:nvSpPr>
          <p:spPr bwMode="auto">
            <a:xfrm>
              <a:off x="2653694" y="2761002"/>
              <a:ext cx="271463" cy="439737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4" name="Right Arrow 113"/>
            <p:cNvSpPr/>
            <p:nvPr/>
          </p:nvSpPr>
          <p:spPr bwMode="auto">
            <a:xfrm rot="16200000">
              <a:off x="1846450" y="1680708"/>
              <a:ext cx="576263" cy="358775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5" name="TextBox 98"/>
            <p:cNvSpPr txBox="1">
              <a:spLocks noChangeArrowheads="1"/>
            </p:cNvSpPr>
            <p:nvPr/>
          </p:nvSpPr>
          <p:spPr bwMode="auto">
            <a:xfrm>
              <a:off x="1605944" y="3830977"/>
              <a:ext cx="19399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Langmuir Blodgett</a:t>
              </a: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853371" y="2262998"/>
              <a:ext cx="792088" cy="1295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73451" y="2262998"/>
              <a:ext cx="85154" cy="1295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107719" y="2922927"/>
              <a:ext cx="77788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174394" y="2922927"/>
              <a:ext cx="77788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241069" y="2927689"/>
              <a:ext cx="77788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07694" y="2922927"/>
              <a:ext cx="77788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74369" y="2922927"/>
              <a:ext cx="77788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41044" y="2927689"/>
              <a:ext cx="77788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07409">
              <a:off x="2855307" y="2922927"/>
              <a:ext cx="76200" cy="23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60034">
              <a:off x="2804507" y="2903877"/>
              <a:ext cx="76200" cy="233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61424">
              <a:off x="2769582" y="2886414"/>
              <a:ext cx="7461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9156">
              <a:off x="2757676" y="2871333"/>
              <a:ext cx="71437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9156">
              <a:off x="2743388" y="2818945"/>
              <a:ext cx="71438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9156">
              <a:off x="2738626" y="2766558"/>
              <a:ext cx="71437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9156">
              <a:off x="2733863" y="2709408"/>
              <a:ext cx="71437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9156">
              <a:off x="2729101" y="2647495"/>
              <a:ext cx="71438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31481" y="2614952"/>
              <a:ext cx="74613" cy="223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31481" y="2557802"/>
              <a:ext cx="74613" cy="223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26720" y="2505414"/>
              <a:ext cx="74612" cy="22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31482" y="2448264"/>
              <a:ext cx="74612" cy="223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21956" y="2395877"/>
              <a:ext cx="74613" cy="223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36244" y="2338727"/>
              <a:ext cx="74613" cy="22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8" name="Group 2051"/>
            <p:cNvGrpSpPr>
              <a:grpSpLocks/>
            </p:cNvGrpSpPr>
            <p:nvPr/>
          </p:nvGrpSpPr>
          <p:grpSpPr bwMode="auto">
            <a:xfrm>
              <a:off x="2661632" y="2260939"/>
              <a:ext cx="228600" cy="174625"/>
              <a:chOff x="4722745" y="1652587"/>
              <a:chExt cx="229352" cy="173357"/>
            </a:xfrm>
          </p:grpSpPr>
          <p:pic>
            <p:nvPicPr>
              <p:cNvPr id="13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798368" y="1676977"/>
                <a:ext cx="73344" cy="2245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803130" y="1629352"/>
                <a:ext cx="73344" cy="2245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798368" y="1576964"/>
                <a:ext cx="73344" cy="2245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2" name="Rectangle 141"/>
            <p:cNvSpPr/>
            <p:nvPr/>
          </p:nvSpPr>
          <p:spPr bwMode="auto">
            <a:xfrm rot="5400000">
              <a:off x="4385643" y="1602934"/>
              <a:ext cx="551335" cy="1295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" name="Right Arrow 142"/>
            <p:cNvSpPr/>
            <p:nvPr/>
          </p:nvSpPr>
          <p:spPr bwMode="auto">
            <a:xfrm rot="5400000">
              <a:off x="4377129" y="1419852"/>
              <a:ext cx="576262" cy="358775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144" name="Group 2056"/>
            <p:cNvGrpSpPr>
              <a:grpSpLocks/>
            </p:cNvGrpSpPr>
            <p:nvPr/>
          </p:nvGrpSpPr>
          <p:grpSpPr bwMode="auto">
            <a:xfrm>
              <a:off x="4080857" y="2572089"/>
              <a:ext cx="1247775" cy="285750"/>
              <a:chOff x="4566707" y="1793881"/>
              <a:chExt cx="1247777" cy="285747"/>
            </a:xfrm>
          </p:grpSpPr>
          <p:grpSp>
            <p:nvGrpSpPr>
              <p:cNvPr id="145" name="Group 358"/>
              <p:cNvGrpSpPr>
                <a:grpSpLocks/>
              </p:cNvGrpSpPr>
              <p:nvPr/>
            </p:nvGrpSpPr>
            <p:grpSpPr bwMode="auto">
              <a:xfrm rot="5400000">
                <a:off x="5593029" y="1839123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7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6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6" name="Group 386"/>
              <p:cNvGrpSpPr>
                <a:grpSpLocks/>
              </p:cNvGrpSpPr>
              <p:nvPr/>
            </p:nvGrpSpPr>
            <p:grpSpPr bwMode="auto">
              <a:xfrm rot="5400000">
                <a:off x="5435865" y="1848648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7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2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7" name="Group 390"/>
              <p:cNvGrpSpPr>
                <a:grpSpLocks/>
              </p:cNvGrpSpPr>
              <p:nvPr/>
            </p:nvGrpSpPr>
            <p:grpSpPr bwMode="auto">
              <a:xfrm rot="5400000">
                <a:off x="5283466" y="1848649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68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0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8" name="Group 394"/>
              <p:cNvGrpSpPr>
                <a:grpSpLocks/>
              </p:cNvGrpSpPr>
              <p:nvPr/>
            </p:nvGrpSpPr>
            <p:grpSpPr bwMode="auto">
              <a:xfrm rot="5400000">
                <a:off x="5135828" y="1858173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6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6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9" name="Group 398"/>
              <p:cNvGrpSpPr>
                <a:grpSpLocks/>
              </p:cNvGrpSpPr>
              <p:nvPr/>
            </p:nvGrpSpPr>
            <p:grpSpPr bwMode="auto">
              <a:xfrm rot="5400000">
                <a:off x="4978665" y="1858173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62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0" name="Group 402"/>
              <p:cNvGrpSpPr>
                <a:grpSpLocks/>
              </p:cNvGrpSpPr>
              <p:nvPr/>
            </p:nvGrpSpPr>
            <p:grpSpPr bwMode="auto">
              <a:xfrm rot="5400000">
                <a:off x="4826266" y="1848648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5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0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1" name="Group 406"/>
              <p:cNvGrpSpPr>
                <a:grpSpLocks/>
              </p:cNvGrpSpPr>
              <p:nvPr/>
            </p:nvGrpSpPr>
            <p:grpSpPr bwMode="auto">
              <a:xfrm rot="5400000">
                <a:off x="4673865" y="1848648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56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8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2" name="Group 410"/>
              <p:cNvGrpSpPr>
                <a:grpSpLocks/>
              </p:cNvGrpSpPr>
              <p:nvPr/>
            </p:nvGrpSpPr>
            <p:grpSpPr bwMode="auto">
              <a:xfrm rot="5400000">
                <a:off x="4521465" y="1853411"/>
                <a:ext cx="266697" cy="176213"/>
                <a:chOff x="4722745" y="1652587"/>
                <a:chExt cx="229352" cy="173357"/>
              </a:xfrm>
            </p:grpSpPr>
            <p:pic>
              <p:nvPicPr>
                <p:cNvPr id="15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676977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803130" y="1629352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4798368" y="1576964"/>
                  <a:ext cx="73344" cy="2245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7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057" y="2591139"/>
              <a:ext cx="74612" cy="261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8" name="Rectangle 177"/>
            <p:cNvSpPr/>
            <p:nvPr/>
          </p:nvSpPr>
          <p:spPr bwMode="auto">
            <a:xfrm>
              <a:off x="3987194" y="3107077"/>
              <a:ext cx="1401763" cy="7207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179" name="Group 2057"/>
            <p:cNvGrpSpPr>
              <a:grpSpLocks/>
            </p:cNvGrpSpPr>
            <p:nvPr/>
          </p:nvGrpSpPr>
          <p:grpSpPr bwMode="auto">
            <a:xfrm>
              <a:off x="3960207" y="2934039"/>
              <a:ext cx="1438275" cy="682625"/>
              <a:chOff x="4446058" y="2155870"/>
              <a:chExt cx="1438274" cy="683106"/>
            </a:xfrm>
          </p:grpSpPr>
          <p:pic>
            <p:nvPicPr>
              <p:cNvPr id="180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446058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1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598458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750858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3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11725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4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072591" y="2164336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5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233458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394324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7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546724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8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707591" y="2155870"/>
                <a:ext cx="176741" cy="67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9" name="TextBox 98"/>
            <p:cNvSpPr txBox="1">
              <a:spLocks noChangeArrowheads="1"/>
            </p:cNvSpPr>
            <p:nvPr/>
          </p:nvSpPr>
          <p:spPr bwMode="auto">
            <a:xfrm>
              <a:off x="3722082" y="3838914"/>
              <a:ext cx="20288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Langmuir Schaeffer</a:t>
              </a:r>
            </a:p>
          </p:txBody>
        </p:sp>
        <p:sp>
          <p:nvSpPr>
            <p:cNvPr id="192" name="Rectangle 191"/>
            <p:cNvSpPr/>
            <p:nvPr/>
          </p:nvSpPr>
          <p:spPr bwMode="auto">
            <a:xfrm rot="5400000">
              <a:off x="4614406" y="1878226"/>
              <a:ext cx="93809" cy="1295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260717" y="2042808"/>
              <a:ext cx="803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Silicon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 rot="16200000">
              <a:off x="1825559" y="2671863"/>
              <a:ext cx="803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Silicon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 rot="10800000">
              <a:off x="6160182" y="2030087"/>
              <a:ext cx="1315021" cy="1802610"/>
              <a:chOff x="5022045" y="1913357"/>
              <a:chExt cx="1315021" cy="1802610"/>
            </a:xfrm>
          </p:grpSpPr>
          <p:sp>
            <p:nvSpPr>
              <p:cNvPr id="229" name="Rectangle 228"/>
              <p:cNvSpPr/>
              <p:nvPr/>
            </p:nvSpPr>
            <p:spPr bwMode="auto">
              <a:xfrm>
                <a:off x="5029201" y="2924478"/>
                <a:ext cx="1293779" cy="79148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 rot="5400000">
                <a:off x="5394077" y="1541325"/>
                <a:ext cx="551335" cy="12954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grpSp>
            <p:nvGrpSpPr>
              <p:cNvPr id="195" name="Group 2056"/>
              <p:cNvGrpSpPr>
                <a:grpSpLocks/>
              </p:cNvGrpSpPr>
              <p:nvPr/>
            </p:nvGrpSpPr>
            <p:grpSpPr bwMode="auto">
              <a:xfrm>
                <a:off x="5089291" y="2510480"/>
                <a:ext cx="1247775" cy="285750"/>
                <a:chOff x="4566707" y="1793881"/>
                <a:chExt cx="1247777" cy="285747"/>
              </a:xfrm>
            </p:grpSpPr>
            <p:grpSp>
              <p:nvGrpSpPr>
                <p:cNvPr id="196" name="Group 358"/>
                <p:cNvGrpSpPr>
                  <a:grpSpLocks/>
                </p:cNvGrpSpPr>
                <p:nvPr/>
              </p:nvGrpSpPr>
              <p:grpSpPr bwMode="auto">
                <a:xfrm rot="5400000">
                  <a:off x="5593029" y="1839123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2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2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2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97" name="Group 386"/>
                <p:cNvGrpSpPr>
                  <a:grpSpLocks/>
                </p:cNvGrpSpPr>
                <p:nvPr/>
              </p:nvGrpSpPr>
              <p:grpSpPr bwMode="auto">
                <a:xfrm rot="5400000">
                  <a:off x="5435865" y="1848648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2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2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2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98" name="Group 390"/>
                <p:cNvGrpSpPr>
                  <a:grpSpLocks/>
                </p:cNvGrpSpPr>
                <p:nvPr/>
              </p:nvGrpSpPr>
              <p:grpSpPr bwMode="auto">
                <a:xfrm rot="5400000">
                  <a:off x="5283466" y="1848649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1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2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2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99" name="Group 394"/>
                <p:cNvGrpSpPr>
                  <a:grpSpLocks/>
                </p:cNvGrpSpPr>
                <p:nvPr/>
              </p:nvGrpSpPr>
              <p:grpSpPr bwMode="auto">
                <a:xfrm rot="5400000">
                  <a:off x="5135828" y="1858173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1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1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18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00" name="Group 398"/>
                <p:cNvGrpSpPr>
                  <a:grpSpLocks/>
                </p:cNvGrpSpPr>
                <p:nvPr/>
              </p:nvGrpSpPr>
              <p:grpSpPr bwMode="auto">
                <a:xfrm rot="5400000">
                  <a:off x="4978665" y="1858173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1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1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01" name="Group 402"/>
                <p:cNvGrpSpPr>
                  <a:grpSpLocks/>
                </p:cNvGrpSpPr>
                <p:nvPr/>
              </p:nvGrpSpPr>
              <p:grpSpPr bwMode="auto">
                <a:xfrm rot="5400000">
                  <a:off x="4826266" y="1848648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1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1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1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02" name="Group 406"/>
                <p:cNvGrpSpPr>
                  <a:grpSpLocks/>
                </p:cNvGrpSpPr>
                <p:nvPr/>
              </p:nvGrpSpPr>
              <p:grpSpPr bwMode="auto">
                <a:xfrm rot="5400000">
                  <a:off x="4673865" y="1848648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0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8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03" name="Group 410"/>
                <p:cNvGrpSpPr>
                  <a:grpSpLocks/>
                </p:cNvGrpSpPr>
                <p:nvPr/>
              </p:nvGrpSpPr>
              <p:grpSpPr bwMode="auto">
                <a:xfrm rot="5400000">
                  <a:off x="4521465" y="1853411"/>
                  <a:ext cx="266697" cy="176213"/>
                  <a:chOff x="4722745" y="1652587"/>
                  <a:chExt cx="229352" cy="173357"/>
                </a:xfrm>
              </p:grpSpPr>
              <p:pic>
                <p:nvPicPr>
                  <p:cNvPr id="20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676977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803130" y="1629352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4798368" y="1576964"/>
                    <a:ext cx="73344" cy="2245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pic>
            <p:nvPicPr>
              <p:cNvPr id="22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8491" y="2529530"/>
                <a:ext cx="74612" cy="261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1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50775"/>
              <a:stretch/>
            </p:blipFill>
            <p:spPr bwMode="auto">
              <a:xfrm rot="10800000">
                <a:off x="5038927" y="2755698"/>
                <a:ext cx="86999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101586" y="2755699"/>
                <a:ext cx="17674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3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253986" y="2755699"/>
                <a:ext cx="17674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4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414853" y="2755699"/>
                <a:ext cx="17674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5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575719" y="2764159"/>
                <a:ext cx="17674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736587" y="2755699"/>
                <a:ext cx="17674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7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897453" y="2755699"/>
                <a:ext cx="17674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8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049853" y="2755699"/>
                <a:ext cx="17674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9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lum bright="-4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89" r="-1"/>
              <a:stretch/>
            </p:blipFill>
            <p:spPr bwMode="auto">
              <a:xfrm rot="10800000">
                <a:off x="6210719" y="2755698"/>
                <a:ext cx="102531" cy="674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0" name="Rectangle 239"/>
              <p:cNvSpPr/>
              <p:nvPr/>
            </p:nvSpPr>
            <p:spPr bwMode="auto">
              <a:xfrm rot="5400000">
                <a:off x="5622840" y="1816617"/>
                <a:ext cx="93809" cy="1295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 rot="10800000">
                <a:off x="5269151" y="1981199"/>
                <a:ext cx="803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Silicon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424137" y="2480554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/>
                <a:t>+</a:t>
              </a: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5531797" y="251622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/>
                <a:t>=</a:t>
              </a:r>
            </a:p>
          </p:txBody>
        </p:sp>
      </p:grpSp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23642" r="4286" b="13017"/>
          <a:stretch/>
        </p:blipFill>
        <p:spPr>
          <a:xfrm>
            <a:off x="5562600" y="2194560"/>
            <a:ext cx="3305558" cy="17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47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15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6" y="1286216"/>
            <a:ext cx="8266653" cy="42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987155"/>
            <a:ext cx="69749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Development and use of this system can be found in: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Clifton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Journal of the royal society interface, 2013, 10 (89), 20130810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Clifton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Langmuir, 2015, 31, 1, 404-412.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73"/>
          <p:cNvSpPr txBox="1">
            <a:spLocks noChangeArrowheads="1"/>
          </p:cNvSpPr>
          <p:nvPr/>
        </p:nvSpPr>
        <p:spPr bwMode="auto">
          <a:xfrm>
            <a:off x="0" y="0"/>
            <a:ext cx="7517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Silicon Supported Model Gram Negative Bacterial Membranes : Data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0606" y="210747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  <a:r>
              <a:rPr lang="en-GB" b="1" baseline="-25000" dirty="0"/>
              <a:t>2</a:t>
            </a:r>
            <a:r>
              <a:rPr lang="en-GB" b="1" dirty="0"/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1086" y="443701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</a:t>
            </a:r>
            <a:r>
              <a:rPr lang="en-GB" b="1" baseline="-25000" dirty="0"/>
              <a:t>2</a:t>
            </a:r>
            <a:r>
              <a:rPr lang="en-GB" b="1" dirty="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8355" y="3866606"/>
            <a:ext cx="647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SMW</a:t>
            </a:r>
          </a:p>
        </p:txBody>
      </p:sp>
    </p:spTree>
    <p:extLst>
      <p:ext uri="{BB962C8B-B14F-4D97-AF65-F5344CB8AC3E}">
        <p14:creationId xmlns:p14="http://schemas.microsoft.com/office/powerpoint/2010/main" val="107144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929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27314" y="0"/>
            <a:ext cx="7244278" cy="776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581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57"/>
            <a:ext cx="9197463" cy="690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51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amline setu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1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34" y="1062413"/>
            <a:ext cx="4807132" cy="472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783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effect of Divalent Cation removal on the Structure of the Gram negative OM</a:t>
            </a:r>
          </a:p>
        </p:txBody>
      </p:sp>
    </p:spTree>
    <p:extLst>
      <p:ext uri="{BB962C8B-B14F-4D97-AF65-F5344CB8AC3E}">
        <p14:creationId xmlns:p14="http://schemas.microsoft.com/office/powerpoint/2010/main" val="165779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5" t="22223" r="11563" b="39516"/>
          <a:stretch/>
        </p:blipFill>
        <p:spPr bwMode="auto">
          <a:xfrm>
            <a:off x="612843" y="3311313"/>
            <a:ext cx="3550595" cy="267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4" t="16667" r="11163" b="49614"/>
          <a:stretch/>
        </p:blipFill>
        <p:spPr bwMode="auto">
          <a:xfrm>
            <a:off x="671209" y="836580"/>
            <a:ext cx="3589506" cy="236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550223"/>
            <a:ext cx="51748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 err="1">
                <a:latin typeface="Lucida Grande"/>
              </a:rPr>
              <a:t>Birdsell</a:t>
            </a:r>
            <a:r>
              <a:rPr lang="en-GB" altLang="en-US" sz="1400" b="1" dirty="0">
                <a:latin typeface="Lucida Grande"/>
              </a:rPr>
              <a:t> and Cota-Robles, J </a:t>
            </a:r>
            <a:r>
              <a:rPr lang="en-GB" altLang="en-US" sz="1400" b="1" dirty="0" err="1">
                <a:latin typeface="Lucida Grande"/>
              </a:rPr>
              <a:t>Bacteriol</a:t>
            </a:r>
            <a:r>
              <a:rPr lang="en-GB" altLang="en-US" sz="1400" b="1" dirty="0">
                <a:latin typeface="Lucida Grande"/>
              </a:rPr>
              <a:t>, 1967, 93, 1, 427-437.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2" t="10821" r="10815" b="13817"/>
          <a:stretch/>
        </p:blipFill>
        <p:spPr bwMode="auto">
          <a:xfrm>
            <a:off x="4730392" y="680938"/>
            <a:ext cx="3800765" cy="53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29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3" b="15614"/>
          <a:stretch>
            <a:fillRect/>
          </a:stretch>
        </p:blipFill>
        <p:spPr bwMode="auto">
          <a:xfrm>
            <a:off x="5770563" y="2522538"/>
            <a:ext cx="3273425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0" y="0"/>
            <a:ext cx="9178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Lucida Grande"/>
              </a:rPr>
              <a:t>Asymmetric DPPC (inner leaflet) :  Ra-LPS (outer leaflet) bilayer deposited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Lucida Grande"/>
                <a:cs typeface="Arial" pitchFamily="34" charset="0"/>
              </a:rPr>
              <a:t>on Silicon in Ca</a:t>
            </a:r>
            <a:r>
              <a:rPr lang="en-GB" altLang="en-US" sz="2000" b="1" baseline="30000" dirty="0">
                <a:latin typeface="Lucida Grande"/>
                <a:cs typeface="Arial" pitchFamily="34" charset="0"/>
              </a:rPr>
              <a:t>2+ </a:t>
            </a:r>
            <a:r>
              <a:rPr lang="en-GB" altLang="en-US" sz="2000" b="1" dirty="0">
                <a:latin typeface="Lucida Grande"/>
                <a:cs typeface="Arial" pitchFamily="34" charset="0"/>
              </a:rPr>
              <a:t>buffer</a:t>
            </a:r>
            <a:endParaRPr lang="en-GB" alt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2" y="1361871"/>
            <a:ext cx="5494508" cy="417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25302" y="1284051"/>
            <a:ext cx="359924" cy="27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710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 b="14351"/>
          <a:stretch>
            <a:fillRect/>
          </a:stretch>
        </p:blipFill>
        <p:spPr bwMode="auto">
          <a:xfrm>
            <a:off x="6128645" y="2612926"/>
            <a:ext cx="2835843" cy="18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0" y="0"/>
            <a:ext cx="9178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Lucida Grande"/>
              </a:rPr>
              <a:t>Asymmetric DPPC (inner leaflet) :  Ra-LPS (outer leaflet) bilayer deposited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Lucida Grande"/>
                <a:cs typeface="Arial" pitchFamily="34" charset="0"/>
              </a:rPr>
              <a:t>on Silicon in EDTA containing</a:t>
            </a:r>
            <a:r>
              <a:rPr lang="en-GB" altLang="en-US" sz="2000" b="1" baseline="30000" dirty="0">
                <a:latin typeface="Lucida Grande"/>
                <a:cs typeface="Arial" pitchFamily="34" charset="0"/>
              </a:rPr>
              <a:t> </a:t>
            </a:r>
            <a:r>
              <a:rPr lang="en-GB" altLang="en-US" sz="2000" b="1" dirty="0">
                <a:latin typeface="Lucida Grande"/>
                <a:cs typeface="Arial" pitchFamily="34" charset="0"/>
              </a:rPr>
              <a:t>buffer</a:t>
            </a:r>
            <a:endParaRPr lang="en-GB" alt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" y="1274323"/>
            <a:ext cx="6015783" cy="4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72774" y="1235412"/>
            <a:ext cx="359924" cy="27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167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2092325" y="1938338"/>
            <a:ext cx="538163" cy="2370137"/>
          </a:xfrm>
          <a:prstGeom prst="rect">
            <a:avLst/>
          </a:prstGeom>
          <a:solidFill>
            <a:schemeClr val="tx1">
              <a:lumMod val="50000"/>
              <a:lumOff val="5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3160713" y="1947863"/>
            <a:ext cx="781050" cy="2371725"/>
          </a:xfrm>
          <a:prstGeom prst="rect">
            <a:avLst/>
          </a:prstGeom>
          <a:solidFill>
            <a:schemeClr val="tx1">
              <a:lumMod val="50000"/>
              <a:lumOff val="5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1490663" y="1965325"/>
            <a:ext cx="354012" cy="2381250"/>
          </a:xfrm>
          <a:prstGeom prst="rect">
            <a:avLst/>
          </a:prstGeom>
          <a:solidFill>
            <a:schemeClr val="tx1">
              <a:lumMod val="50000"/>
              <a:lumOff val="5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6" name="Chart 25"/>
          <p:cNvGraphicFramePr>
            <a:graphicFrameLocks/>
          </p:cNvGraphicFramePr>
          <p:nvPr/>
        </p:nvGraphicFramePr>
        <p:xfrm>
          <a:off x="268288" y="1655763"/>
          <a:ext cx="4584700" cy="323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r:id="rId3" imgW="4584589" imgH="3231160" progId="Excel.Chart.8">
                  <p:embed/>
                </p:oleObj>
              </mc:Choice>
              <mc:Fallback>
                <p:oleObj r:id="rId3" imgW="4584589" imgH="32311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8" y="1655763"/>
                        <a:ext cx="4584700" cy="323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4981575" y="931863"/>
            <a:ext cx="3319463" cy="5095875"/>
            <a:chOff x="4222750" y="939787"/>
            <a:chExt cx="3319463" cy="5097366"/>
          </a:xfrm>
        </p:grpSpPr>
        <p:sp>
          <p:nvSpPr>
            <p:cNvPr id="18" name="Down Arrow 17"/>
            <p:cNvSpPr/>
            <p:nvPr/>
          </p:nvSpPr>
          <p:spPr bwMode="auto">
            <a:xfrm>
              <a:off x="5591175" y="3172465"/>
              <a:ext cx="574675" cy="504973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6165850" y="3244793"/>
              <a:ext cx="698500" cy="36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- Ca</a:t>
              </a:r>
              <a:r>
                <a:rPr lang="en-GB" altLang="en-US" sz="1800" b="1" baseline="30000"/>
                <a:t>2+</a:t>
              </a: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3" b="14351"/>
            <a:stretch>
              <a:fillRect/>
            </a:stretch>
          </p:blipFill>
          <p:spPr bwMode="auto">
            <a:xfrm>
              <a:off x="4222750" y="3819457"/>
              <a:ext cx="3311525" cy="22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3" b="21809"/>
            <a:stretch>
              <a:fillRect/>
            </a:stretch>
          </p:blipFill>
          <p:spPr bwMode="auto">
            <a:xfrm>
              <a:off x="4232275" y="939787"/>
              <a:ext cx="3309938" cy="199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Box 4"/>
          <p:cNvSpPr txBox="1">
            <a:spLocks noChangeArrowheads="1"/>
          </p:cNvSpPr>
          <p:nvPr/>
        </p:nvSpPr>
        <p:spPr bwMode="auto">
          <a:xfrm rot="16200000">
            <a:off x="1797844" y="3431381"/>
            <a:ext cx="1136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Inner tails</a:t>
            </a: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 rot="16200000">
            <a:off x="2268538" y="2381250"/>
            <a:ext cx="1185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Outer tails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835150" y="5191125"/>
            <a:ext cx="66675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2509838" y="5021263"/>
            <a:ext cx="10747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5 mM Ca</a:t>
            </a:r>
            <a:r>
              <a:rPr lang="en-GB" altLang="en-US" sz="1600" b="1" baseline="30000"/>
              <a:t>2+</a:t>
            </a:r>
          </a:p>
        </p:txBody>
      </p:sp>
      <p:grpSp>
        <p:nvGrpSpPr>
          <p:cNvPr id="26" name="Group 22"/>
          <p:cNvGrpSpPr>
            <a:grpSpLocks/>
          </p:cNvGrpSpPr>
          <p:nvPr/>
        </p:nvGrpSpPr>
        <p:grpSpPr bwMode="auto">
          <a:xfrm>
            <a:off x="1854200" y="5405438"/>
            <a:ext cx="1839913" cy="338137"/>
            <a:chOff x="1395274" y="5061752"/>
            <a:chExt cx="1838995" cy="33855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395274" y="5222287"/>
              <a:ext cx="666417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4"/>
            <p:cNvSpPr txBox="1">
              <a:spLocks noChangeArrowheads="1"/>
            </p:cNvSpPr>
            <p:nvPr/>
          </p:nvSpPr>
          <p:spPr bwMode="auto">
            <a:xfrm>
              <a:off x="2069976" y="5061752"/>
              <a:ext cx="11642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/>
                <a:t>3 mM EDTA</a:t>
              </a:r>
              <a:endParaRPr lang="en-GB" altLang="en-US" sz="1600" b="1" baseline="30000"/>
            </a:p>
          </p:txBody>
        </p:sp>
      </p:grpSp>
      <p:sp>
        <p:nvSpPr>
          <p:cNvPr id="29" name="TextBox 25"/>
          <p:cNvSpPr txBox="1">
            <a:spLocks noChangeArrowheads="1"/>
          </p:cNvSpPr>
          <p:nvPr/>
        </p:nvSpPr>
        <p:spPr bwMode="auto">
          <a:xfrm rot="16200000">
            <a:off x="2924175" y="3182938"/>
            <a:ext cx="12652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/>
              <a:t>Core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/>
              <a:t>oligosacharide</a:t>
            </a: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 rot="16200000">
            <a:off x="1212057" y="3569494"/>
            <a:ext cx="15097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50" b="1" dirty="0"/>
              <a:t>Inner head group</a:t>
            </a: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 rot="16200000">
            <a:off x="3641725" y="3255963"/>
            <a:ext cx="979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Solution</a:t>
            </a: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 rot="16200000">
            <a:off x="1369219" y="2424906"/>
            <a:ext cx="58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SiO</a:t>
            </a:r>
            <a:r>
              <a:rPr lang="en-GB" altLang="en-US" sz="1800" b="1" baseline="-25000"/>
              <a:t>2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 rot="16200000">
            <a:off x="1250950" y="36957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/>
              <a:t>Si</a:t>
            </a:r>
            <a:endParaRPr lang="en-GB" altLang="en-US" sz="1400" b="1" baseline="-25000"/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0" y="6550025"/>
            <a:ext cx="37126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Lucida Grande"/>
              </a:rPr>
              <a:t>Clifton et al, Langmuir, 2015, 31, 404-412. </a:t>
            </a:r>
          </a:p>
        </p:txBody>
      </p:sp>
    </p:spTree>
    <p:extLst>
      <p:ext uri="{BB962C8B-B14F-4D97-AF65-F5344CB8AC3E}">
        <p14:creationId xmlns:p14="http://schemas.microsoft.com/office/powerpoint/2010/main" val="4252832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2" y="377687"/>
            <a:ext cx="4057994" cy="39794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98561" y="330695"/>
            <a:ext cx="451263" cy="332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81221" y="322737"/>
            <a:ext cx="356260" cy="332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27213" y="2939833"/>
            <a:ext cx="356260" cy="332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6550025"/>
            <a:ext cx="3911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Lucida Grande"/>
              </a:rPr>
              <a:t>Clifton et al, Langmuir, 2016, 32, 3485-3494.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33" y="4308563"/>
            <a:ext cx="3769572" cy="225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0"/>
            <a:ext cx="93013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Arial" pitchFamily="34" charset="0"/>
                <a:cs typeface="Arial" pitchFamily="34" charset="0"/>
              </a:rPr>
              <a:t>The Role of Uncharged Sugar groups in the Core in Defending the Bacterium from Antibiotics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80" y="287675"/>
            <a:ext cx="3887656" cy="40377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0630" y="3082249"/>
            <a:ext cx="441789" cy="318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498369" y="275692"/>
            <a:ext cx="441789" cy="318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078894" y="253431"/>
            <a:ext cx="438365" cy="318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15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36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Lipopolysaccharide Phase is Key to </a:t>
            </a:r>
            <a:r>
              <a:rPr lang="en-GB" b="1" dirty="0" err="1"/>
              <a:t>Colistin</a:t>
            </a:r>
            <a:r>
              <a:rPr lang="en-GB" b="1" dirty="0"/>
              <a:t> Disruption of the OM </a:t>
            </a:r>
          </a:p>
        </p:txBody>
      </p:sp>
      <p:pic>
        <p:nvPicPr>
          <p:cNvPr id="2050" name="Picture 2" descr="Image result for polymyxin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67746" y="3715828"/>
            <a:ext cx="4153011" cy="17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olymyxin 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07" y="1289809"/>
            <a:ext cx="2151528" cy="21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4265"/>
            <a:ext cx="4867746" cy="478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143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64" y="3485795"/>
            <a:ext cx="3281567" cy="318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54439"/>
          <a:stretch/>
        </p:blipFill>
        <p:spPr bwMode="auto">
          <a:xfrm>
            <a:off x="4824548" y="697815"/>
            <a:ext cx="4193619" cy="232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1" b="46040"/>
          <a:stretch/>
        </p:blipFill>
        <p:spPr bwMode="auto">
          <a:xfrm>
            <a:off x="296091" y="444136"/>
            <a:ext cx="4264716" cy="263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503" y="1924594"/>
            <a:ext cx="418011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6903" y="2076994"/>
            <a:ext cx="418011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360023" y="1994263"/>
            <a:ext cx="418011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6754" y="4406536"/>
            <a:ext cx="418011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429691" y="4432662"/>
            <a:ext cx="418011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13" y="27506"/>
            <a:ext cx="615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Lipopolysaccharide Phase Determines Antibiotic Susceptibility </a:t>
            </a:r>
          </a:p>
        </p:txBody>
      </p:sp>
    </p:spTree>
    <p:extLst>
      <p:ext uri="{BB962C8B-B14F-4D97-AF65-F5344CB8AC3E}">
        <p14:creationId xmlns:p14="http://schemas.microsoft.com/office/powerpoint/2010/main" val="277387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43840" y="339634"/>
            <a:ext cx="4964264" cy="877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Jeremy Lakey, Newcastle University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Max Skoda, ISIS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John Webster, ISIS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Willem van Schaik, Birmingham University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</a:rPr>
              <a:t>Christy Kinane, ISIS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</a:rPr>
              <a:t>Tim Charlton, ORNL, USA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2000" dirty="0" err="1">
                <a:latin typeface="+mj-lt"/>
                <a:cs typeface="Arial" pitchFamily="34" charset="0"/>
              </a:rPr>
              <a:t>Nicoló</a:t>
            </a:r>
            <a:r>
              <a:rPr lang="en-GB" altLang="en-US" sz="2000" dirty="0">
                <a:latin typeface="+mj-lt"/>
                <a:cs typeface="Arial" pitchFamily="34" charset="0"/>
              </a:rPr>
              <a:t> Paracini, Newcastle/ ISIS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Richard Frazier, Reading University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Rebecca Green, Reading University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Mark Sansom, Oxford University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Arial" pitchFamily="34" charset="0"/>
              </a:rPr>
              <a:t>Laura John, Oxford University/ISIS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Calibri" panose="020F0502020204030204" pitchFamily="34" charset="0"/>
              </a:rPr>
              <a:t>Andy Church and SE team, ISIS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Calibri" panose="020F0502020204030204" pitchFamily="34" charset="0"/>
              </a:rPr>
              <a:t>Frank Heinrich, NIST, USA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+mj-lt"/>
                <a:cs typeface="Calibri" panose="020F0502020204030204" pitchFamily="34" charset="0"/>
              </a:rPr>
              <a:t>Filip </a:t>
            </a:r>
            <a:r>
              <a:rPr lang="en-GB" altLang="en-US" sz="2000" dirty="0" err="1">
                <a:latin typeface="+mj-lt"/>
                <a:cs typeface="Calibri" panose="020F0502020204030204" pitchFamily="34" charset="0"/>
              </a:rPr>
              <a:t>Ciesielski</a:t>
            </a:r>
            <a:endParaRPr lang="en-GB" altLang="en-US" sz="20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en-GB" altLang="en-US" sz="1600" dirty="0">
              <a:latin typeface="+mn-lt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en-GB" altLang="en-US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en-GB" altLang="en-US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0" y="0"/>
            <a:ext cx="6019800" cy="3651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2000" b="1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Acknowledgements </a:t>
            </a:r>
          </a:p>
        </p:txBody>
      </p:sp>
      <p:sp>
        <p:nvSpPr>
          <p:cNvPr id="27657" name="AutoShape 23" descr="data:image/jpeg;base64,/9j/4AAQSkZJRgABAQAAAQABAAD/2wCEAAkGBxITEhUTExQWFBUXGRkYGRgYGRoaHxsgIBgdGBwcHSAdICggGh0mGxkYIjEhJikrLy4uHB8zODMsNygtLiwBCgoKDg0OGxAQGy8kICYyLyw1NCw0LCwsNCwsLCwsLCwsLCwsLCwsLCwsLCwsLCwsLCwsLCwsLCwsLCwsLCwsLP/AABEIAIUBewMBEQACEQEDEQH/xAAcAAEAAgMBAQEAAAAAAAAAAAAABgcEBQgDAgH/xABMEAACAQMCAwQECAoIBQQDAAABAgMABBESIQUGMQcTQVEiYXGBFDJzkZOhsdEVIzQ1QlRygrLSFzNSU2KSorMWJGN0oyU2wfBDg8L/xAAaAQEAAwEBAQAAAAAAAAAAAAAAAwQFAgEG/8QANhEAAgIBAgMFBwQBBQADAAAAAAECAxEEEiExURMUMkFxBSIzYYGRobHB0fBCBiM0UuEVgvH/2gAMAwEAAhEDEQA/ALxoDDl4tbqSrTRKRsQXUEe0Z2rrbLoebl1Pj8NW36xD9In302S6Dcuo/DVt+sQ/SJ99Nkug3LqPw1bfrEP0iffTZLoNy6j8NW36xD9In302S6Dcuo/DVt+sQ/SJ99Nkug3LqPw1bfrEP0iffTZLoNy6j8NW36xD9In302S6Dcuo/DVt+sQ/SJ99Nkug3LqPw1bfrEP0iffTZLoNy6j8NW36xD9In302S6Dcuo/DVt+sQ/SJ99Nkug3LqfcPFbdiFWaJmPQB1JPsANNsl5DcjKlkVQWYhVG5JOAB5knpXJ6YX4atv1iH6RPvrrZLoebl1MyKRWAZSGU7gg5B9hHWueR6fRNAYQ41bfrEP0iffXWyXQ53LqZ1cnQoBQCgFAKAUAoBQCgFAKAUAoBQCgFAKAUAoBQCgMW44lAh0vLGjeTOoPzE16ot8keZSPW3uEkGpGV16ZUgj5xRprmep5PWvAKAUAoBQCgIby7wW2mkvnmt4ZWF5IAXjRjjRGcZYHbJPz1ZsslFRSbXD+SCuEZOWV5/sjR8av7GOOcrw+3jmt5EDRyQxAOhfQSp05YHzGPA7jY1JaqzHN59T6HS+w652QzhxmnhpcnjOH0/q4MldjwnhcrOiWlsWj06x3EfolgSAfR67dKlWom/8n9zIt0fZRUpRWHnH0IfzlxKwt5hFb2lnIVDiX8TF6LYwoB0kalbJI38vZFPVWJ4Un9za9m+wYX1uy2OM4xw5rz+jXL7mo4XzHa6oVnsbTSNXfOtvGWbY6dK4AXfTnr44xXK1lvDMmXL/wDTVGJurn/injC5Zy/Pzx+ck+sbThclr8LNnbJHoLkGCMlQM9QF9Xh1qZaibWdz+589b7OcNR3dRTecfU1rfBigkj4IHjIyD3NuCR4ELu2/srjvVvz+5ZXsnTqWydsE/R4++MEQ4tzLDqKx8Ns4SOokgRm+bSun664est8m/uza0/8AprS7d03u9MJfvkzuVeKQSlhLw+3nbYKkFmmf2mYnSq+H3ePsdXb5tlfX+wdNUk4YiusmseiWMtk2j4fwwLqms7W2P9maO3U+3YkfXUq1E/OTX1/9MJ6DMsVJT+cU3+yM225f4bINUdtZuvmsUTD5wK6V83yk/uQz0+x4nDD+awev/C1h+p230Ef8tO2s/wCz+5x2UOiNHx7g9tBc8PaGCGJjckExxohI7iQ4JUDbPhUsJylGWW3w/dHEoRUlhG355/N138hJ/Cajo+JH1OrfAzmrFbZhlr9jPM+M2Mh82hJ+d0+1h+96qz9ZT/mvqaOju/wZal5/Vv8Ast9lUFzLz5HK1qPSX2j7a3nyMJeI6vrAN4UAoBQCgFAKAUAoBQCgFAKAUAoBQCgFAKAUBQHMHPvETNKguCiK7qAiquAGIG4GroPOtavTV7U8GVZqbNzWS8OAOWtYGYliYoySTkklASST1NZc/EzTh4UUl2wj/wBSf5OP7K1NH8MzNZ8QsTsc/Nq/KSfbVPWfFLmk+GicVVLIoBQCgFAKAjHKysfwgEIVjeShWIyAe7jwSMjOPLIqa7lH0/kj07iptyWVn08kQHn/AIQ8PdtcXLT3DlsAphQgz8U9MgkZUf2unnn2RxzfE+69kamN26NVajBfPjn5r9/kSHl/ikcPCleGaGGYsxcy5OuQH0g2PSJKlSMZONNdqSUODM7V6advtBxshKUcLG3yj5Y8uDyn5ZyQZLma6uRLKgmZ9Q0n0A2IydClRs+MaepzpznO8OXJ5ZvOuvTUdnB7UscebWXzefLr5YzyMGS10qWY6GztE6uHK5wGB06SM6gckfFO2+K8wWI2ZlhLK6rGM9OeemOfMsrs04Khs7gTREd82CWBXVGY1KkHyyz7ip6ora8ny/tvVyWpr7KXh6ccSy85+y4Htfzz2keiHiNu4UAIlx3YYAYGC4YasDx05o8x5SI6YU6qe6yiSzzcM4+2Hj7mg4hx95FXvr621Z3Edr3wA9RdME/MPWa5cs83+DRp0UYN9nTPHznt/R8PyeUPH7YyYlur14R0RFSFem+ru2BIzk4AGNutc7lybf6EktFeoZrrrUurbk/puT/LZKOHX3AiPRFsD/1Y8N7zIMn56lj2Rk3U+10+O7/6vh9os0jyA8R08HKLri0ysi5iXc+nj4uVGMeGTjxNc/5e4X1FrRbvaOXh5WfE/l14/fH0LA4Nw+aIES3L3GcfHVFwfHGkdD5HNTRTXN5PnNTfVa/crUPRt/fP/hrObfyjh3/dH/YlqxV4Z+n7ooz5x9TJ55/N138hJ/Ca8o+JH1FvgZzvwWyE9xDCTp7yREz5amC5+utictsWzGrjukkJ4prS4KnMc0L9R4MpyCPMdCD4iicZx+TDUq5fNHQnLfMCX1l364DaWWRR+i4G49nQj1EVj2Vuue02K7FZDcjnC1+MvtH21tPkYy8R05zHxyKzt3nl6LsFHVmPRR6z9QyfCsOutzltRt2TUI7mUld808U4lN3cLSDVkrFCSgA/xMCCR0yWOM+XStRU1VRzL8ma7rbZYiePEYOL8OKySPPECcBhLrUnrg4Yrn1N1wfKvYum3gsHku2q4tlndnHOhv0eGbC3CDJK7a16ax/ZIJAPtBHXAo6ijs3lci7p7+0WHzKr4pzHxKGaWFrufMbsh9M76SRn34zV+FVUop7UUZ3WRk1ku7gPGw/Do7tznEOtz60U6/8AUrVl2V4scV1NOE81qXyKIfnLiJyfhcwzvs5rV7Cv/qZXeLM8zoSw4sj2iXTHCGISsfIaNR+besiUGp7foayktu4pjlXmG/vOIRR/CZgry62UOcBQTIyjyGkFfmrStqrhW3gzqrbJ2YzwJn2j9oRtWNtbYM2PTc7iPIyAB0L4332G3XO1bT6bf70uRZ1Gp2e7HmV1ZDi1+WeNrmbB3IkKqD1wMsFB9Q86uy7Gvg8Ipx7a3isn1w3m3iNhMVeSQ6Th4ZizD2eluu24K48OoryVNVkcpfVCN9lcsMvLhXMEM1oLwHTFoLtn9HTnWD6wQR7qy5VyjPZ5mpGxSju8imeP8/X17Lot2kiRm0xxxZDtvtll9IsfIHH2nSr01dazLiZtmpnZLED5vOV+NRRmZ+/wo1NifUwHUnAcn5s0VtDe1Y+x66r0smy7POfrlLiO3uJGmikYIC5yyMThTqO5BJAIJOOoxjfjUaaLi5RWGdafUy3bZcSxe0Dmn4Bba1AaVzojB6ZxksfMAeHmR7ap6entJY8i5fb2cclRWK8X4mzukk0oU+ke8EaA9cAZVc+oDyrQl2NXBpGfHtreKYbinFuFyqJHlQ9Qkjd5G4zvjcr7dJBHqr3ZTcuAc7qXxJ7zHx65veGwXHDxKJDKBIsWSy4RwwOOq6tJz61qnXXCu1xs5FuyyU61KHMpm51a21516jqz1znfPrzmtNYxwMuWc8SweTTxj4Ra6/hXwfUmc6tGjbHq04xVO7sdrxjJep7bcs5wYHbD+cn+Tj+yu9H8Mj1nxCw+xz82r8pJ9tU9Z8UuaT4SIlz12mytI0Nk/dxqSDKMFnI2Ok/or6xueuRVijSLGZle/VvO2BpDy9xsx/CMXJGNWe+OvHXOnXr92M+qpe0ozt4fYj7PUY3cTacidpE8cqQ3chlhYhe8fdoydgS3Vlz1zuOudsGO/SxazDmd0aqSe2fIuysw0hQCgI5yd8a+/wC9l/246mt5R9P3ZDVzl6/sj15xsY54RG8jJqbCAaPTbBwmXBAJxsdjnx8KrWJNGt7OunTa5xjnHPnwXXg1+5WTcEurSG67+IiMxjAOl1LmRI1YEZAdQ7EHY+6q+1xTyfVLV6fVWVdlL3s/NPCTbXo8LqvqYPLPHvgxI6qzo/xQ+NKyDZTgasupByN0G+Nq5jLBPrtF3jHVJrpza8+nB+T58j4kUXk7lPxKhGbMsjyYC77sQW6EDGDjrTmzpN6WlbveeUvdSjxfy5H5zIwLRASrKBDErBX1qrIojOPDcKG286SPdEmlJuLj7zfFYbTefXhnBi8G4PNcv3cCaj4noFHmx6AfWfDNeRi5ciXU6qrTw32ywvy/RGRLw+2RijXTagSCUgLKCDg7l1YjPiFr3C6kcb75LdGrg+skn9sNfkxL+yMTAZV1ZQ6OucMpJGRkAjcEEEAggivGsE1VqsT4Ya4NPmn/AHimuDRvuV+PWUMTR3Vos7aiyPojY4IHoktggZHr69Nq7hKKXFGdrtFqrbFOi1xWOKy19VgyLftAliEggt4IlYgooXCoADnIULrY7bkj2V72rXIjn7ErtcXbOUmub83984S6fksjlHjou4A+lgR6JLBVDEDcqAzejnbep4S3I+Y9o6PutuzK68MvC8s8FxMbm38o4d/3R/2Jas1eGfp+6MyfOPqZPPP5uu/kJP4TXlHxI+ot8DKC5N/L7T5eL+MVrXfDl6GRR8SPqWR2y8r60F9EPSQBZgPFeiv7V6H1Ef2apaO7D2Mu6ynK3ohPZ7zN8DnZXP4mZSj/AOE4Ol/cTg+onyFWtRV2kcrmitprtjw+TIxbfGX2j7anfIgXiLQ7dL067aHPohXkI8ySFB9wDfOao6GPBsva6XJEY5B5uThxlZoTK0gUAhgukDJI6HqSP8oqfUUO3HHBBp71VnKN5zT2mR3lrJbm1ZdYGGMgOkhgwONPmKiq0jhNSyS2auM4uOCO9mt2Y+JWxB+MxQ+sMpH24PuqbUrNTIdK8WI2fbFwzur8yAejMiv+8PQYfMqn96o9HPNeOh3rIYnnqe/COYNPAbmHPpiURKP8MpDH6hNXk686hP6/b+o7hbjTtEQuuEultBcH4szSqPVoKj6yW/y1ZU05OPQqyragpdSc23Menl1o8+n3hth7GPeH3d2WFVHVnU5+v9+pcVuNP+D67EuH/jbi5YbRoEHtY6mx6wFH+amtlwUTzRR4uRXN9dtLI8r7tIzO3tY5P21djFRWEUptyk2zpTlLhy29nBEoAxGpOPFiNTH3sSaxLZbptm3XHbBI0vOvIMfEJY5TKYiqlWwgYsM5XfIxj0vA9fVUtOodSaxkiu06sabNhyxynFaWz22ozxuxYiQKRuACuMY0+jnB8zXFtznLdyO66lCO0iHFuZuC2U+q3tkknjJw0KhVU4Kkauh2JGwNWIVXWR958PmV53U1y4Lj8jXSdsMzEhLRPYXZvsUV33FLnI4763yiVvww4liI8HTH+YVdn4WUoeJFv9tvCZJIIZ0BZYS4cDwDhfSPqBQD96s7RTSk4vzNHWQcopryK/5Q53uLAMkao8bNqKuD1wBkEEYyAOuRtVy7Txt4vmU6dRKvh5E0tO1S0mZfhdnjSfRcaZdOepAYAr7smqr0c4+CX7FqOshLxIszhd/DPEssDq8bfFK9PZ6iPI7iqUouLwy5GSkso5l43+Uz/Kyfxmtuvwr0MWzxs6T5c/JLf5GL+AVi2eJ+ptQ8KKV7Yfzk/wAnH9laej+GZms+ISXli9aHl2eRThvxqgjwLMEyPWNWagtju1KXoWKpbdO2Vfwi6WKeKV01rG6uUzjVpOcfVV+acotIz4SUZJstL+mZP1RvpR/LVDuL/wCxf78uhV3GbtZp5ZUTQsjs4XOcajkj5zV+EXGKTKFklKTaOjOTbsy2NtIxyxiTJ8yFwT7yKxblibXzNmp5gmbmoyQUBDOG3EMcPE2nBaMXcupRuWykQCgeOSQMeupNQ0oxz0/dnfs+Fk79tXi3cPlwXH6FfXfEWhaDQkq26tHcRRTOGJ0k+kpAyiMAdtxtnes9vGPufeV0RtjPc05tODcVjn5Pq1/4TO57RrGaMpNBMQcZQqhBwQf7YyMgVK7YtcTDh7B1dU91c4568V+xDrueznEshkMcryglnVidOCToSMFBk6VAZycA771FwZt1w1VLjBRzFLkmufzcnnq+EfobDl+3uLklLOCEQopi7ydfSwwOvUy7szaidAyFBA26nqKcuSK2snTp0pamctze7EXw4csJ8ksc+DfH0W7tOzJI1LzO9wQMiKIBNXq1MfrytddjjmUbP9QTsltriofOXHH0S/ZnjLzT8CeJRbyWqDGq3xGwdDkFwwwwkGM4Y7+deb9rXDB3H2d3uEpb1N/9uKafTHLa/lyInzZf2k8pktYXjzkvqPxiSNwoJ07+vcnpXE3FvgjX9n0aimvZfJPp8l68M/3ib+Dke7kRbeRe7aJnKSEhkZX0krsdQIYEjb9Js4rrs5PgZ8/bGnrm7YPKkllcmms8enLg+Pkjd8K7L4FwbiVpT/ZX0F+0sfcRUkaV5lDUf6itlwqio+vF/wAfhmXxzgsMSlIuGwyRacvIzrHpG+TqIL+iBkt1GRjO+Eo44KJDpdXba91mokpZ4JJyzy8spceSX3wQvkyS5hYRxyJA1wFaJpItfe4YrgMN1Hjgj17Z3ihlcvM3PaUaLY75xclDKaTxt8+Xn9PyT3mPX33De806/hJzpBx/US9M7++tGnO2Wen7o+Gv271szjPnzM/nn83XfyEn8Jryj4kfU4t8DKC5N/L7T5eL+MVrXfDl6GRR8SPqdLTRK6sjAMrAqQehBGCD6sVip44m21k5v525daxuni3MZ9KJj4oTsPaPin2Z8RWzRb2kM+ZjX1dnPHkaSD4y+0fbUr5EUeaLU7dOHtm3uAPR9KJj5H4y/P6fzVQ0MucS/ro8FI1vY61q8k0FxHC7sFaLvEVicZDqCw64KnA8j5V3rN6SlFnGjcXmMiw+ZoeG2UDTy2tvtsq91GC7eCr6PX7ACfCqdbssltTZcs7OEctI0HKfNXDbm5jih4eI5TkhxFDhMAnVqG46YzjqRUttNkItuXD6kVV1c5YjHiffbZwzXaRzgbwyYJ/wv6J/1iOminie3qNZDMM9Cle9IUrn0SQxHmQCAfcGb5zWpjzMtN8i4ed+Xu74HCmPSthE5x5n0ZPdmQn3Vm0W5vb6mnfXijHQqDv20d3k6NWrT4ZxjPtxtWjhZyZm54wX32V8K7rhseRvNqlb2Nsv+gLWTqp7rX8jX00NtaKI4lYtBLJC/wAaNmQ+44z7D1HtrVjJSSaMqcXGTTOjOSeMJdWUMikFgio4H6LqAGB8t9x6iDWNdBwm0zYpmpwTRF+0DtDeznSG2EUjAEy6wx0k40qCrDDYyTnPVan0+mVkcyIdRqezeInlxLmy4n4JPdFBCzN3alCTlS6xs2+4OS6+6vY0xjeo8xK6UqXPkVnyVw6K4voIZv6t2OrfGcKWC58NRAX31evk41tooURU7EmdBXs1vY2zvpSKKNScKAo9QAHUk4A8yax4qVksc2a7cYRzyRzTw7+tj/bT+IVty5MxYeJHQ3NXOlrYsEnEhZl1AImcjJHUkLnbpnxHnWPVRKzjE17b41+I0lhy3wjikXwiKHuySQwQ6GU56MqkoD49N8ipZW3Uva2Rqum5bkiC9o3JMPDxE8UzOJCV0Pp1bDOoFQMjoDt4iren1ErW00VNTp41pNMkvYTK+i6U50BoyPLUQwb6lT6qg1yWYsm0LeGVhx1cXNwP+tL/ABmr1fgXoUrfGzozlO6SSytmVgR3MY2PiEAI9oIIxWNamptPqbNbTgmU32w/nJ/k4/srS0fwzN1nxCU8ocPa45fmiUZZu9KjzZSGUe8gCq90tuoTfyLFUd2nwVhy9dRx3MMkqh4ldS4YagVzhtvHAJOPVV+yLcWlzKFUlGabOiY+A8PZQ621qVIyGEUZBHXIOMYx41jdpZyyzZ2Q54RX95zxweOV0HD45FViBIkUJDY8RnG3kfGra09zWd36lR6ilPG39CzeEMhgjKR9yhRWWPSF0AjOkhdgRnoKpTzueXkuRxhYMuuToUBXVhzfZWk17DcuQxu3kA0M22mPB2BGdS/VVuVE7IxcV5FWF8a5Sy8cf2wY13zbwmS7+EtO+8DQFe7kGxJ3Ho+TMPmqJ6G1vODRr9sRhpuwT/yUsmMnFeXAqrhsK2rdJiWOMDUcZI3Po5x6q8/+Pn0/JK/9R3uTl2nPhy5enln58zI4fzJwGKVpwztIxJ1PE5058FGkKoA2GBnHjXq0M084Irvbk7a1U5YivJefq+b6+pm8I534LbBlgd0V21le7lIyQBsCNtgNh5V7HRWR5L8kGo9qd4adsstLHLyM/wDpQ4Z/ev8ARSfy113S3oV+9VdSNcR47wWVLn8fKJbhgxkMUhKlTlAo0/FGwx4jx6YjegseeHM1Kfb/AGcq+W2HDHLOeefmzZxc68F3Z21yN3ZkcwyZcpjST6PgVBxXXcbPNFWXtXyjNpLOF0T5/qbL+lDhn96/0Un8tdd0t6FXvVXUf0ocM/vX+ik/lp3S3oO9VdTH4h2icKmikiaZ9MishxHJnDDBx6PXevHo7WsYJKdfCqyNkXxTT+x+J2gcGCLGCNCYKr3D4UjcEDTsc07lZyx+h6/aOZOW95fPnx9TwvOb7S9u7CO3dmZbgsQUZdu5kHiB4kVIqZ1wk5Ly/dEPbQnJKLJfzRZPNZ3EMYBeSJ1UE43KkDfwqtVJRmmyaxZi0ip+XOzniEN3byuiBI5Y3bEinYMCdvHatCzVVyg0ihXpZxmmy7KzDSIt2hcrfD7bSuBNGdURO37Sk+AYfWFPhU+nu7OXyIL6u0jjzKui7L+JBge7j2IP9YvnV56uvBSWjsTLt4zwuK5heCZdSOMHzHiCD4EHcVmQm4PcjSlFSWGUtxvstvoXJgAuEzlSrBXHlkMRv+yT7q04ayuS97gZs9HOL90xI+Q+LTsO8ify1zSLhf8AUWx7Aa67xTFcH9jzu90nxLV5D5Jj4epYsJJ3GGfGAB10r4gZxk+OB0wAKF+odr+ReooVa+ZuuY+G/CbWaDbMiMoz4NjKn3Ng+6oq5bJKRJZHdFoqDg/ZhfCeEzIgjEiF/TU+iGBYY8cgEVoz1cNrxzM+GkmpJvkXJxmxE9vNCekkbp7MqRn3dazYS2yTNGUd0WikE7LOJEgFIxnqe8U49frrU75WZi0dmS97WBY0WNRhUUKo8gBgfUKym8vLNRLCwQvn/s+W+PfQsI7gDBz8WQDpqxuCOmrB22x0xZ0+pdfB8itfplZxXMrUcj8XhYhIZFztqjkUBh7QwOPbV3vFMlxZTWnujyNry72U3UrhroiCPOWAYNI3sxlVz5k7eRrizWQS9ziSV6OTeZltXvAYJLRrPTphKd2Av6IHxSM+IIByfEVnRskp7/MvuCcdvkUrxTsz4jC+I4xOoPovGyj2ZDEFT849ZrTjq65LjwM2Wksi+BveX+z+/uZEbiMkghQ57t5TIzeoekQgPic5x4b5EVmpriv9tcSWvT2Sf+4+Bqn7MuIrIWSOMgPlfxijYNkezwqTvdbWGcd0mpZRanOXKsXEIQjnRIuTG+MlSeoI8VOBkZ8B5VQpudUsovW1KyOGVPL2fcXtnJhUnw1wShc/Oyt9VaC1NM1735KHdroP3T0tezjity4a49DoC80neNj1BSxPsJFePVVQXu/gLS2zeZFvcrcvRWMAhiyd9TMersepPl0AA8ABWdbY7JZZoV1quOEVxz/2cXD3D3FookWQ6mjyFZWPxiNRAIJ365yTtV3T6qKjtmU79K3LdE1PJ/JPEI723ke2ZUSRWYlk2APX42T7qku1Fbg0mcU6eyM02jfdonI97d3rTQopQogyXA3A32NQ6fUQhDDJdRp52TyiX9nPBZrSzEM4AcO5wCCME7biq+osU55RYog4QwyK88dl7SyNPZlQWJZ4mOBk9Sh6DJ/RO3XcdKno1e1bZle/SbnuiQwclcXCmIQShD1USJpP+vTVrt6c5yV+wuxglvJnZY6yLNelcKQRCp1ZPhrPTAP6IznzxkGvdrE1iH3J6dJh5mWxWeXxQCgOcO0SPTxK6H/Uz86q3/zWzpvhIxtT8VkdqcgFAKAUBO+zjk+0v1k72aVZIyMxppHono2SDncEHYY28xVTUXzrawi5p6IWLi+JPP6KOHYx+Oz595v9mPqqp3ywt90rK+7R+UrWw7sRTSPI+TofScKNtWQBjfAAxv6XlVzTXTszlFPU0wrSwyE1aKgoBQCgJR2YR54pbeoufmic1BqvhP8AvmWNL8VFw8f4nxOJpGhtYZYUGQTIQ5AUFvR8852z4Vm1xqeMtpmnOVi5IiPBO029upVhhtImdskZdgMAZJJPQVYnpIQWZSK1eqlOW1RLD4FNdsjG6jjifV6IjcuCMDckjY5zVOagn7rLkXL/ACPXjMtwsRNsiSS5GFdtIxnff2V5BRb97kJZxwK4412lX9pL3U9nGj4yBrJBB6EEbEbGrsNLXNZjIp2aqcHiUSYctcS4lMym5tY4IipPx8vnwyvh79x5VWsjXHwvLLNcpvxLBJahJRQCgPiWQKpZjgAEk+QG5oCJcrdoVtezmBEkRsEoXxhwOvQ7HG+PLNWLdNKuO5kFeojZLaiYVXJxQCgFAKAUAoBQCgFAKAUAoDR83czxWEIlkDNqbSqrjJOCfHYAAHepaqnZLCI7bVXHLPXlfmCK+gE8QYDJVlbGVYdQcbHYg+wivLa3XLaxXYrI7kZvFL0QwyzMMiNHkI8wqliPqrmMd0kjuT2ps+eDX4uIIpwColRXAPUahnH10nHbJx6HkZbkmZlcnQoBQCgFAKAUBQnbBaaOJO397HG/1d3/APxWto5Zr9DK1kcWZ6kJq0VBQCgFASLs/wCMG1v4XzhWbun/AGXIG/sbS37tQ6iG+ton009tiOj6xTZOaedeMG6vZps5XUVT9hfRXHt+N7Sa26IbIJGLfPfNs0lSkIoBQCgJ72L2uq/L42jic59ZKqPqLVU1rxXj5lzRLM8l2cQ/qpP2G/hNZceZpvkUX2O/nJPk5PsFaus+GZmk+IX5WSagoCt+1KIG94VkdZ8H1jvYdvrNXdK/cn6fyU9T8SHr/BPbvikERxJNFGfJ3VftNVFCT5ItOSXNiw4nBPnuZo5dONXdur4z0zpJx0NJQlHmsCMoy5PJ5XnHbWJtEtxDG39l5EU/MTmvVXOXFJnjnFc2ZsUisAykMDuCDkH2EVxyOzyurqJfRkdFyOjMBkdOh8K9SfkeNrzIxyzy5wu2uC9s6NKwIVe9DlR1IQZz4dTk48ansttnHEuRDXVXCWY8ySvxKEEgyxgjYguu311BtfQmyj9iv4WIVZUYnoAykn3A02voMo+57uNMa3VM9NTAZ+eiTfIZSPNOIwkgCWMk7AB1JP102voMo+7y8jiUvK6RoOrOwUfOdqKLbwg2lxZrrPmmxlbRHdQMx2CiRcn2DO/urt1TSy0zlWRfmbcmozs1svMNmvxrq3X2yoPtNdqub5JnDsgubRnwzoyB1ZWQjUGBBBGMggjYjHjXLTTwzrPma+x5js5pO6iuIpJN/RVwScdceePVXUqpxWWjlWRbwmbC4nRFLOyoo6sxAA9pOwrlJvgjpvHMxLHjVtMdMM8MrDwSRGPzAmupQlHmsHinF8mZcc6sWCspKnDAEEqcA4PkcEHB8xXOGj3KZo+ZrSwvIu6uJI9IOoESKpUjIyDnyJG9SVynB5iR2RhNYkZPK9jawQCO0ZWjUnJVw+W6ksR49Pdjwry2U5SzLmdVxjGOI8iG9qvOUK272kEiySyei+k5CLnLAkbajjTjyJO22bOloblua4Iraq9KO1cyScl8RhWwtAZYwRBGCC6gj0B13qC6L7SXDzJ6mtiN49/CACZEAO4JZRkeY33qLa+hJlHz+FIP76L/ADr99e7X0G5HvLMqjUzBV8yQB85rnB6eH4Ug/vov86/fXW19DzcjKRgQCDkHcEeNcnp+0AoCqu3Th2Vt7gDoWib3jUv8L/PV/Qy4uJR10eCkVHWiZooBQCgG/h18PbQ9XM6puy3dPj42g49un76wFzN58jlVelb5gvmftDwUAoBQFx9hvDtMM9wR8d1RfYgySPe+P3azddLMlE09FHEXIsbiH9VJ+w38JqkuZcfIovsd/OSfJyfYK1dZ8MzNJ8Qvysk1BQFddqH5bwn/ALg/7kFXNN4J+n8lPU/Eh6/wb3nblm1nt55ZIk70RMRIBhwVUld+pAx06VFTbOMkk+BNbXGUXlFXdmBuZGntLdjF3wjaSYdY401htH+Ni6gHw3Psv6rasSlxx5FHS7nmKJ9ddlPD2jKqJFkI/rdZY58yD6J367D3VTWssTLctLW0Rbsn4jLbX0vD5D6JMg0+AkQ7lfIFQ2fPC1Y1UVOtWL+og0snGbrZZnGuV7O7bVcQrIwXSGJIIGScAgjG5NUYWzh4WXZVxlzRUfZ5aLFxsxLkrG1wgJ64UMoz68CtDUPdRn0M/Trbe16km7V+TYfg73cEYWVG1y6f01Y+kxHTIJ1Z8tVQ6W97tknwJ9VSnHcuZ99jlhZvbiURL8JidwzndhnOkjyBRtO3k1eayU1LGeDGkUXDPmSnnbg1nNbvJdoCIkdg4JDLtk6SPEkDbx2qCmc4yxHzJ7YRlH3iHdnnLFtbWQ4ldJmQKZlJ/QRRlSo6FmA1A+sDberGotlOfZx9CvRVGEN8jy5Jtm4vdS3t6NccRCxQndATvjHQ4XGc/GJ36Yr259hFQhzfmeUrtpOcuRP+O8r2t1CYpIkAxhWVQGQ+BU+GPLofGqldsoPKZanXGawyHdl3H5Gefhty3eNDrCMd8qraHQk9QDgjxwSPAVZ1NawrI+ZBprHl1y8jWdrnK1pbW8U0ESxN3ojIXYEFGbcdMgr19ZrvSWzlJqTyRayuMYppGwsYJOIW9rYRyGKCO2ge6derFkBSEfujUeuxX2HiTVcnNrjl4/klSdkVBPhhZPjgfZbJb36TCZTBG2teveHHRWGAo9ZB3HgM7ez1alXtxx/BzXpHCzdngZvDBFxPiN2LnEkVowjigb4ucsryMvRjlCBnwPsrmWaq47eb8zuLVljz5Eg4ryRYzJgQJC43SSFRG6EdCCuM48jUMb7Ivnn1JZUwa5Y9CP8AZNBJC9/bzEtLHMpYkk6iwPpb7nUFzk+dTapqSjJcsEWmTjui+eTG7TOTrKKxluIoRHIhQgqTvqkVCCM4OzZ91e6a+bsUW+BzqaYKDkkZXYsgbh8ikZBmcEe1ErzWfE+h7o/hka7XOXbW0jtzbwrEWZw2Cd8BcdSfOptJbObe5kOrrjFJpEr5U5J4fLZW0klsjO8MbMxLbkqCT186r232KbSfmWK6YOCeDbcf5ItLi3EPdhDGhWFhnMfiPHdc4yDUdd84y3Z9SSdMZRwVd2YcOtWvZbW8hV5MFVV9wrITrXHQnGd/8J86v6qUtilB8CjpVHe4yXEu3iHDop4zFKivGcZVhkbEEfMQDWZGTi8o0mk1hlXct8jWk/Ebw6M2kDiNEycGTALqTnJCHO2fFavWaica49WUoURdjfki14IVRVRQFVQFUDoABgAerFUG8vLLqWFhHpXh6KA0XO/B/hdlNCBlyupP2l9JR7yMe81LTPZNMjthvg0c11tmGT3sv5Tgvluu/DYUIqMpwVY6iSPDIAHUEb1U1V0q2tpc0tMbE9x+8e7KryEkwabhPDBCuParHB9x91K9ZCXi4CzRyXh4kUk5cvVODa3APyMn3b1P2sP+yK/Y2dGWJ2e8hxiJrm/ieNkcOneNoAVQH1MM+echvAVT1GoedsGXdPp0lumiSL2pcOMvd65AM47wodH82PXpqDulmMk/eq84yRftD5ARY0msIZHLMxcIdYwfSBVc567AKMYqxp9S84sZBqNMsZgiARcuXrHAtbgn5J/ryMCrbtgv8kU+xs6MlvAOyi7lINwVt08RkO59gB0j2k7eVV7NZBeHiWK9HJ+LgY/alytDYtbCAEK6OCWOSzKwJY+shx0wNq90t0rM7jnVVRrxtIOqknABJOwA8fVVsqpZOmeU+EfBLSGDxRRqx/aPpP8A6iaw7Z75uRuVw2RUTP4h/VSfsN/Ca4XM6fIorsdP/qUfycn8Naus+GZek+KX7WSaooCuu08f87wn5c/7kFXNN4J+n8lPU/Eh6/wTXmL8kuPkZf4DVavxItT8LKy7B19K7Pjph+2T7hV7Xco/X9ilof8AIt2s4vlL8D/9yt8tcf7T1pz/AOL9v1M2P/K+/wChdFZhpFJ8mf8AuCX5W6+1607v+OvoZtP/ACH9S6LiFXVkcBlYFWB6EEYIPurNTw8o0Wk1hlLcmzNwvi72shPdyN3WT453hf2nIHq1nyrSuXbU71z/ALkzqX2Nzg+T/qJt2iObh7bhqHe4cPKR+jEh1H2ZI29a48araf3U7H5fqWr/AHmq15/oe/akNHCZlQaQO6XA8B3qDHsxtXOl42rJ7qeFTIf2VrxE2snwNrUJ3zau+EhbV3adNBxpxp9+as6rs96355eRX0vabPdwTMx8c/t8P/yz/fVbNHz/AAWf935fk0HKfIF5b363cs0L5MjSaS2WLq2cZUD4xBqW3UwlXsSIatPONm9sye2/8hi/7hf9uSvNF8R+n8DW+Bev8mb2QWunhyydTK7sT+ye6A9gWMVxq3mzHT/9O9Kv9tMm1ViyVPzlyRex3b3vDy2XJZlRtLqTu2MkB1Y748z0q/TqIOGywo3UTU99Zpv+PuM2v5QhI6fj4Sn1qFzUvdqZ+F/ZkfeLoeJE+5A50hvy4Maw3AAZwMHWo9EMDjJxkDB6ZHWql9Drxxyi1RerPLDPbtX/ADVcf/q/34680vxV9f0PdV8Jms7E/wAgf5d/4I671vxPoR6P4Zre3b+rtf2pP4VrvQ82ca7wom/JH5vtPkIv4BVa74kvUtVeBG6BqIkKb7VuGvaXsV/DtrYEnwEiY6+plA28cN51paWSnB1v+oztVFwmrEWDxPmpF4ab2PfXGDGvU629FU26kOcEeo1TjS+02MuO1dnvRlcncG+CWkUJ3fGqQ9cu3pOc+O5xnyArm6e+bZ7VDbFI3VRkgoBQCgOfu1Ll/wCC3rMoxFPmRPIHPpr7mOfYwrX0tm+GPNGTq69k89SZdhTDuLkePeKfnXb7DVbXeJFnReFlmySBQWYhQOpJwBVEummk5v4epwbuDPyin7Dipexs/wCrI+1h1Ri85Ibvhs4tXWUso0mNg2oBgzKCOpKgjHrrql7LFuObk51vac6BCTpAJbOMY3znGMdc58K2c+ZjbXnB0hy1/wApw+3W6dYikahi7BQu2ykk4yBge6sSz37HtNqv3ILcesXN3D2OBdwZ+UUfaaOmxf4s97WHVG5RwQCCCD0I3BqIkKr7d3Gm0HjmU+7CfeKv6HnIoa7kiN9k3L/wm8ErD8Vb4c+t/wBAe4jV+6POp9Xbthhc2Q6SrdLc/Ivqsk1T8ZQRg9DQHO6JLwjiallJ7pyR/wBSNgVyPA5Un2MMeFbHC+rh5/qZHGi3iX1wfjMF1GJIJFkU+R3HqYdVPqNZU4Sg8SRqxnGSyme99exQoXldY0HVmIA+uuVFyeEetpcWV1wuc8W4qlyikWlnkIxGNb9cjPQk6Wx4BVzgtVyS7Gra+bKkH21u5ckTjmi4RLS4LMq/iZOpA6oQPnNVa03NYLNjSiytOwq4RXulZgGZYiASASAZM488ah84q9rk8R+pS0LXFFvNIAMkgD21nGgUlwO8j/4iMmtdBmnAbIwcxuowem52HnkVqTi+7Y+S/UzItd5z6/oXYZV66h84rMwaWSkeS7lPw876l0tLc6WyMHJcjB8c+Fadyfd0vQzaWu8P6l4KwPQ5rLNMq3tt4HlYr1BumI5CPInKN6sNkfvDyq/orOLgyjrK+CmvI2fZist08vErj47qsEfkFQDWR6mcfOGqPU4hiuPqSafM/wDckTDmHhYuraW3Y47xCoPkeqn3MAfdVeueySkWJx3RcSrOzPjP4PuJ7G8/ElmBBbZQ423PTSy6SG6bDzq9qYdrFThxKOmn2cnXIt+SdVXWzAKBksSAMeeemKz8PkaGSM8K4/JeXZNsf+ShDLJIRtNIeioT+ivUsOvsINTSrUIe94n+CGM3OXu8kaLtuuENnEoZdRnUgZGcCNwTjy3HziptEnvfoQa1rYvU2/ZXcJ+DIBqXK94CMjIPeucHy2IPvqLVJ9q/75Eula7JEwquWCrOzzmdIbu6sZmCA3EpiJOBq7whk9WcAj16vEir2opcoRmuiKVNyU5QfUtIjOx3qiXSs+WeHRnjtzLagCCJMOU+J3jBQVXG3XUTjxB9VXbJPsEpc/2KlcV2zceRu+1idBwyddQyTEAMjJPfISB57An3Go9In2q/vkd6prsma3sUnT4DIuoZE7EjIzuiYP1H5q71qfafQ40bXZmL26QMYLdwPRWRgT5Fl2/hNdaF+80c61e4mSDkbj9t+DYGMyKIolSTUwGkqMHOenTI88iob65dq+HMmpsi608n72f5lF1eEFRdTl48jBMagRoT5ZAJpfwxDovye1ZeZdf0NlzlwMXlpLBtqI1Rk+DjdfZk7H1E1xTZsmpHVsN8HEq3suhmuZY7aTPwe0kNwVI6SfFRT5YbW2PMNV7VOMVuXN8PoUtLuk9r5LiXbWYaIoBQCgFAaDnflxb61aLYSD04mPgwG2fUdwfb6qlpt7OeSK6vtI4KV5W5on4Y1ygiBkfCEPn0GQsNwOuNTDGR7a1LaY3YeeBmVXOnKxxNRxrjtzdNquJWk3yAT6I/ZUeiPcKkhXGC91Ec7Zz5s11dkZMuQueGsAYjGrxySKzNkhl6Kx/xeiNh5+2q2o0/acc8S3p9R2fusvU2cIYy93GHxkvpGrH7WM1lZfI1MLmUJzzzu/EAimJY0jZmU5yxzsM+Xo+A8a1qNOquOTKv1HacMETqwVTZ8D5gurRtVvKyb5K5yp9qn0T7cZqOdUZ+JEsLpw5M2nM3MU/FZbde6AkC92FQ5DMzbkZ+KDhdiTjB3riqqNKbzwO7LZXNLBeHJ/L6WNqkC4LfGkYfpOep9nQD1AVl3WOyW41Kq1XHajdVESCgNbxzgNtdpouIhIB0O4Zf2WGCPcd67hZKDzFnE64zWJIhsvZDZ6tUc1xH5bocew6c/XVnvs8YaRX7nDybPa07KLINrleec+TuAP8ASA31149ZPGFhHS0sM5eWTiztI4kWONFRFGAqgAD3CqrbbyywkksI0/GuTrG6k724h7yTAXVrkXYZwMKwHiakhfZBYiyOdMJvMl+pgns24V+rf+SX+eu+9W9f0OO61dPy/wCTa8V5atLiKOGaLXHFjQupxjC6RuCCfR23NRwtnFuSfEllXGS2vkar+jbhf6t/5Jv56k71b1/Qi7rV0/LPaXkDhrIkZtwUj1FBrk21EFv0snJA614tTYm3n9Dp0Qaxj8s8f6NuFfq3/kl/nr3vVvX9DnutXT8v+TecE4Jb2kZit07tCxbGWbcgAnLEnoBUU7JTeZE0IRgsRPbivD47iF4ZBlJFKnz9o8iDuD5ivIycXlHsoqSwxwrh8dvCkMQwkahR5+0+ZJ3J8zSUnJ5YjFRWEZVcnpqOP8tWt4ALiIOR0bdWHqDDBx6ulSV2zh4WcTrjPxI0Nt2W8NUglJHAOQrSNj5hjNSvV2vzIlpq15EvhtI0jESIqIBpCqNIA8gB0qu228snwsYIwOzXhQ6Ww+kl/nqfvVvX9CB6Wp+X5f8AIbs14UetqPpJf56d6t6/oerTVLy/L/klijAwPCq5OaJeTrHE4aBX79zJIX3JYknY9VwScYxjJ86l7efDjyI+yhx4czB/o/tMae8ue76d18Ik0Y8sZzj3113ifPh9kc9jHlxJFwzhsNvGIoY1jQdFUY958z6zvUUpOTyyWMVFYRobns94ZI7yPbgu7MzHvJRksck7PjqTUq1NqWE/0IZaeuTy1+WeR7NeFHraj6SX+eve9W9f0PFpal5fl/ySa+s45kaOVFdGGGVhkH/6d6gjJxeUTtJrDIvD2acMVw/cE4OQrO7L8xbceo5qd6q1rGSFaateRvOK8btbQIJ5UhDbIDt0x0A6Abb9BtUUa5z8KySSnGHNnrxjisdvbyXDkaEXVsevkB6ySAPaK8hBykoo9lJRjlmm7PuFvFbtNKoWe6driQYxgucqvqwD08CWqW+acsLkuBHTHEcvm+JJ6gJhQCgFAKAUBWfaxyUZQby3XMij8ag6uoHxh5so6+Y9m97S37fclyKWqo3LdHmU1WkZgoD7ggLsqL1chR7ScD6zXjeFk6istJHU9xDqjZPNSvzjFYKfHJutcDlYoRsRgjYjyNb5gvgz8oeCgLr7KuSvg6i7nXEzj0FPWNT4nydh8w28SKy9Vfue2PI1NLRsW58yxqplwUAoBQCgFAKAUAoBQCgFAKAUAoBQCgFAKAUAoBQCgFAKAUAoBQCgFAQjtH5IfiHdvFIqSRgrh86WBweoBIII8j1q1pr1VlNcCtqKO0xg+uG8qXUph/CE0bxwae7t4QRGSowrOSAXx/Zxj3ZB8ldBZ7Nc/N8zqNUnje+Xkia1WJxQCgFAKAUAoBQFRdpfZ6QWu7Rcg5aWJR083QeXmvh1HkNDTan/AAmUNTps+9EqutAzia9k3AjcXqyEfi7fEhP+L/8AGPbnLfuVV1dm2GPNlrSV7p56F+Vkmsc+dqPAjbXzsB+LnzKh9ZPpj3Mc+xlrX0tm+HzRk6qvbPPUiNWSqW32adnpUrd3a4Iw0UTDp5O48/JfDqd+mdqdTn3IGlptNj3pFrVQLwoBQCgFAKAUAoBQCgFAKAUAoBQCgFAKAUAoBQCgFAKAUAoBQCgFAKAUAoBQCgFAKAUAoBQCgFAKArbn3s0WctcWYCSndotgrnzXwRz8x9W5N2jVOPuz5FO/SqXvR5kA4Fzde8N1wKiLhiWSWPcNgDfBVugHU+yrc6YW+8VIXzp93Bvv6YbzH9TBnzw+Pm1f/NRdxh1ZJ36WOSNBxzmi+4o0cLIjHVlEij3zjHUktjHXfHielSwphTmX6kc7Z3YjgsXkLs3S2Kz3WmScbqnVYz4H/E48+g8Omap36pz92PIuUaVQ4y5liVTLYoBQCgFAKAUAoBQCgFAKAUAoBQCgFAKAUAoBQCgFAKAUAoBQCgFAKAUAoBQCgFAKAUAoBQCgFAKAUAoDRcz8p2t8uJkw4GFkXZ19/iPUciparpVvgR2VRsXvFbJ2P3Hf6TPH3HXvADqPq0dAf3sfZV3v0dvLiUloXu58CzOWuV7axTTAnpEelI27t7T5eoYHqqlZbKx5kXa6o1rETdVESCgFAKAUAoBQCgFAKAUAoBQCgFAKAUAoBQCgFAKAUAoBQCgFAKAUAoBQCgFAKAUAoBQCgFAKAUAoBQCgFAKAUAoBQCgFAKAUAoBQCgFAKAUAoBQCgFAKAUAoBQCgFAKAUAoBQCgFAKAUAoBQCgFAKAUAoBQCgFAf/9k="/>
          <p:cNvSpPr>
            <a:spLocks noChangeAspect="1" noChangeArrowheads="1"/>
          </p:cNvSpPr>
          <p:nvPr/>
        </p:nvSpPr>
        <p:spPr bwMode="auto">
          <a:xfrm>
            <a:off x="84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sp>
        <p:nvSpPr>
          <p:cNvPr id="27658" name="AutoShape 25" descr="data:image/jpeg;base64,/9j/4AAQSkZJRgABAQAAAQABAAD/2wCEAAkGBxITEhUTExQWFBUXGRkYGRgYGRoaHxsgIBgdGBwcHSAdICggGh0mGxkYIjEhJikrLy4uHB8zODMsNygtLiwBCgoKDg0OGxAQGy8kICYyLyw1NCw0LCwsNCwsLCwsLCwsLCwsLCwsLCwsLCwsLCwsLCwsLCwsLCwsLCwsLCwsLP/AABEIAIUBewMBEQACEQEDEQH/xAAcAAEAAgMBAQEAAAAAAAAAAAAABgcEBQgDAgH/xABMEAACAQMCAwQECAoIBQQDAAABAgMABBESIQUGMQcTQVEiYXGBFDJzkZOhsdEVIzQ1QlRygrLSFzNSU2KSorMWJGN0oyU2wfBDg8L/xAAaAQEAAwEBAQAAAAAAAAAAAAAAAwQFAgEG/8QANhEAAgIBAgMFBwQBBQADAAAAAAECAxEEEiExURMUMkFxBSIzYYGRobHB0fBCBiM0UuEVgvH/2gAMAwEAAhEDEQA/ALxoDDl4tbqSrTRKRsQXUEe0Z2rrbLoebl1Pj8NW36xD9In302S6Dcuo/DVt+sQ/SJ99Nkug3LqPw1bfrEP0iffTZLoNy6j8NW36xD9In302S6Dcuo/DVt+sQ/SJ99Nkug3LqPw1bfrEP0iffTZLoNy6j8NW36xD9In302S6Dcuo/DVt+sQ/SJ99Nkug3LqPw1bfrEP0iffTZLoNy6j8NW36xD9In302S6Dcuo/DVt+sQ/SJ99Nkug3LqfcPFbdiFWaJmPQB1JPsANNsl5DcjKlkVQWYhVG5JOAB5knpXJ6YX4atv1iH6RPvrrZLoebl1MyKRWAZSGU7gg5B9hHWueR6fRNAYQ41bfrEP0iffXWyXQ53LqZ1cnQoBQCgFAKAUAoBQCgFAKAUAoBQCgFAKAUAoBQCgMW44lAh0vLGjeTOoPzE16ot8keZSPW3uEkGpGV16ZUgj5xRprmep5PWvAKAUAoBQCgIby7wW2mkvnmt4ZWF5IAXjRjjRGcZYHbJPz1ZsslFRSbXD+SCuEZOWV5/sjR8av7GOOcrw+3jmt5EDRyQxAOhfQSp05YHzGPA7jY1JaqzHN59T6HS+w652QzhxmnhpcnjOH0/q4MldjwnhcrOiWlsWj06x3EfolgSAfR67dKlWom/8n9zIt0fZRUpRWHnH0IfzlxKwt5hFb2lnIVDiX8TF6LYwoB0kalbJI38vZFPVWJ4Un9za9m+wYX1uy2OM4xw5rz+jXL7mo4XzHa6oVnsbTSNXfOtvGWbY6dK4AXfTnr44xXK1lvDMmXL/wDTVGJurn/injC5Zy/Pzx+ck+sbThclr8LNnbJHoLkGCMlQM9QF9Xh1qZaibWdz+589b7OcNR3dRTecfU1rfBigkj4IHjIyD3NuCR4ELu2/srjvVvz+5ZXsnTqWydsE/R4++MEQ4tzLDqKx8Ns4SOokgRm+bSun664est8m/uza0/8AprS7d03u9MJfvkzuVeKQSlhLw+3nbYKkFmmf2mYnSq+H3ePsdXb5tlfX+wdNUk4YiusmseiWMtk2j4fwwLqms7W2P9maO3U+3YkfXUq1E/OTX1/9MJ6DMsVJT+cU3+yM225f4bINUdtZuvmsUTD5wK6V83yk/uQz0+x4nDD+awev/C1h+p230Ef8tO2s/wCz+5x2UOiNHx7g9tBc8PaGCGJjckExxohI7iQ4JUDbPhUsJylGWW3w/dHEoRUlhG355/N138hJ/Cajo+JH1OrfAzmrFbZhlr9jPM+M2Mh82hJ+d0+1h+96qz9ZT/mvqaOju/wZal5/Vv8Ast9lUFzLz5HK1qPSX2j7a3nyMJeI6vrAN4UAoBQCgFAKAUAoBQCgFAKAUAoBQCgFAKAUBQHMHPvETNKguCiK7qAiquAGIG4GroPOtavTV7U8GVZqbNzWS8OAOWtYGYliYoySTkklASST1NZc/EzTh4UUl2wj/wBSf5OP7K1NH8MzNZ8QsTsc/Nq/KSfbVPWfFLmk+GicVVLIoBQCgFAKAjHKysfwgEIVjeShWIyAe7jwSMjOPLIqa7lH0/kj07iptyWVn08kQHn/AIQ8PdtcXLT3DlsAphQgz8U9MgkZUf2unnn2RxzfE+69kamN26NVajBfPjn5r9/kSHl/ikcPCleGaGGYsxcy5OuQH0g2PSJKlSMZONNdqSUODM7V6advtBxshKUcLG3yj5Y8uDyn5ZyQZLma6uRLKgmZ9Q0n0A2IydClRs+MaepzpznO8OXJ5ZvOuvTUdnB7UscebWXzefLr5YzyMGS10qWY6GztE6uHK5wGB06SM6gckfFO2+K8wWI2ZlhLK6rGM9OeemOfMsrs04Khs7gTREd82CWBXVGY1KkHyyz7ip6ora8ny/tvVyWpr7KXh6ccSy85+y4Htfzz2keiHiNu4UAIlx3YYAYGC4YasDx05o8x5SI6YU6qe6yiSzzcM4+2Hj7mg4hx95FXvr621Z3Edr3wA9RdME/MPWa5cs83+DRp0UYN9nTPHznt/R8PyeUPH7YyYlur14R0RFSFem+ru2BIzk4AGNutc7lybf6EktFeoZrrrUurbk/puT/LZKOHX3AiPRFsD/1Y8N7zIMn56lj2Rk3U+10+O7/6vh9os0jyA8R08HKLri0ysi5iXc+nj4uVGMeGTjxNc/5e4X1FrRbvaOXh5WfE/l14/fH0LA4Nw+aIES3L3GcfHVFwfHGkdD5HNTRTXN5PnNTfVa/crUPRt/fP/hrObfyjh3/dH/YlqxV4Z+n7ooz5x9TJ55/N138hJ/Ca8o+JH1FvgZzvwWyE9xDCTp7yREz5amC5+utictsWzGrjukkJ4prS4KnMc0L9R4MpyCPMdCD4iicZx+TDUq5fNHQnLfMCX1l364DaWWRR+i4G49nQj1EVj2Vuue02K7FZDcjnC1+MvtH21tPkYy8R05zHxyKzt3nl6LsFHVmPRR6z9QyfCsOutzltRt2TUI7mUld808U4lN3cLSDVkrFCSgA/xMCCR0yWOM+XStRU1VRzL8ma7rbZYiePEYOL8OKySPPECcBhLrUnrg4Yrn1N1wfKvYum3gsHku2q4tlndnHOhv0eGbC3CDJK7a16ax/ZIJAPtBHXAo6ijs3lci7p7+0WHzKr4pzHxKGaWFrufMbsh9M76SRn34zV+FVUop7UUZ3WRk1ku7gPGw/Do7tznEOtz60U6/8AUrVl2V4scV1NOE81qXyKIfnLiJyfhcwzvs5rV7Cv/qZXeLM8zoSw4sj2iXTHCGISsfIaNR+besiUGp7foayktu4pjlXmG/vOIRR/CZgry62UOcBQTIyjyGkFfmrStqrhW3gzqrbJ2YzwJn2j9oRtWNtbYM2PTc7iPIyAB0L4332G3XO1bT6bf70uRZ1Gp2e7HmV1ZDi1+WeNrmbB3IkKqD1wMsFB9Q86uy7Gvg8Ipx7a3isn1w3m3iNhMVeSQ6Th4ZizD2eluu24K48OoryVNVkcpfVCN9lcsMvLhXMEM1oLwHTFoLtn9HTnWD6wQR7qy5VyjPZ5mpGxSju8imeP8/X17Lot2kiRm0xxxZDtvtll9IsfIHH2nSr01dazLiZtmpnZLED5vOV+NRRmZ+/wo1NifUwHUnAcn5s0VtDe1Y+x66r0smy7POfrlLiO3uJGmikYIC5yyMThTqO5BJAIJOOoxjfjUaaLi5RWGdafUy3bZcSxe0Dmn4Bba1AaVzojB6ZxksfMAeHmR7ap6entJY8i5fb2cclRWK8X4mzukk0oU+ke8EaA9cAZVc+oDyrQl2NXBpGfHtreKYbinFuFyqJHlQ9Qkjd5G4zvjcr7dJBHqr3ZTcuAc7qXxJ7zHx65veGwXHDxKJDKBIsWSy4RwwOOq6tJz61qnXXCu1xs5FuyyU61KHMpm51a21516jqz1znfPrzmtNYxwMuWc8SweTTxj4Ra6/hXwfUmc6tGjbHq04xVO7sdrxjJep7bcs5wYHbD+cn+Tj+yu9H8Mj1nxCw+xz82r8pJ9tU9Z8UuaT4SIlz12mytI0Nk/dxqSDKMFnI2Ok/or6xueuRVijSLGZle/VvO2BpDy9xsx/CMXJGNWe+OvHXOnXr92M+qpe0ozt4fYj7PUY3cTacidpE8cqQ3chlhYhe8fdoydgS3Vlz1zuOudsGO/SxazDmd0aqSe2fIuysw0hQCgI5yd8a+/wC9l/246mt5R9P3ZDVzl6/sj15xsY54RG8jJqbCAaPTbBwmXBAJxsdjnx8KrWJNGt7OunTa5xjnHPnwXXg1+5WTcEurSG67+IiMxjAOl1LmRI1YEZAdQ7EHY+6q+1xTyfVLV6fVWVdlL3s/NPCTbXo8LqvqYPLPHvgxI6qzo/xQ+NKyDZTgasupByN0G+Nq5jLBPrtF3jHVJrpza8+nB+T58j4kUXk7lPxKhGbMsjyYC77sQW6EDGDjrTmzpN6WlbveeUvdSjxfy5H5zIwLRASrKBDErBX1qrIojOPDcKG286SPdEmlJuLj7zfFYbTefXhnBi8G4PNcv3cCaj4noFHmx6AfWfDNeRi5ciXU6qrTw32ywvy/RGRLw+2RijXTagSCUgLKCDg7l1YjPiFr3C6kcb75LdGrg+skn9sNfkxL+yMTAZV1ZQ6OucMpJGRkAjcEEEAggivGsE1VqsT4Ya4NPmn/AHimuDRvuV+PWUMTR3Vos7aiyPojY4IHoktggZHr69Nq7hKKXFGdrtFqrbFOi1xWOKy19VgyLftAliEggt4IlYgooXCoADnIULrY7bkj2V72rXIjn7ErtcXbOUmub83984S6fksjlHjou4A+lgR6JLBVDEDcqAzejnbep4S3I+Y9o6PutuzK68MvC8s8FxMbm38o4d/3R/2Jas1eGfp+6MyfOPqZPPP5uu/kJP4TXlHxI+ot8DKC5N/L7T5eL+MVrXfDl6GRR8SPqWR2y8r60F9EPSQBZgPFeiv7V6H1Ef2apaO7D2Mu6ynK3ohPZ7zN8DnZXP4mZSj/AOE4Ol/cTg+onyFWtRV2kcrmitprtjw+TIxbfGX2j7anfIgXiLQ7dL067aHPohXkI8ySFB9wDfOao6GPBsva6XJEY5B5uThxlZoTK0gUAhgukDJI6HqSP8oqfUUO3HHBBp71VnKN5zT2mR3lrJbm1ZdYGGMgOkhgwONPmKiq0jhNSyS2auM4uOCO9mt2Y+JWxB+MxQ+sMpH24PuqbUrNTIdK8WI2fbFwzur8yAejMiv+8PQYfMqn96o9HPNeOh3rIYnnqe/COYNPAbmHPpiURKP8MpDH6hNXk686hP6/b+o7hbjTtEQuuEultBcH4szSqPVoKj6yW/y1ZU05OPQqyragpdSc23Menl1o8+n3hth7GPeH3d2WFVHVnU5+v9+pcVuNP+D67EuH/jbi5YbRoEHtY6mx6wFH+amtlwUTzRR4uRXN9dtLI8r7tIzO3tY5P21djFRWEUptyk2zpTlLhy29nBEoAxGpOPFiNTH3sSaxLZbptm3XHbBI0vOvIMfEJY5TKYiqlWwgYsM5XfIxj0vA9fVUtOodSaxkiu06sabNhyxynFaWz22ozxuxYiQKRuACuMY0+jnB8zXFtznLdyO66lCO0iHFuZuC2U+q3tkknjJw0KhVU4Kkauh2JGwNWIVXWR958PmV53U1y4Lj8jXSdsMzEhLRPYXZvsUV33FLnI4763yiVvww4liI8HTH+YVdn4WUoeJFv9tvCZJIIZ0BZYS4cDwDhfSPqBQD96s7RTSk4vzNHWQcopryK/5Q53uLAMkao8bNqKuD1wBkEEYyAOuRtVy7Txt4vmU6dRKvh5E0tO1S0mZfhdnjSfRcaZdOepAYAr7smqr0c4+CX7FqOshLxIszhd/DPEssDq8bfFK9PZ6iPI7iqUouLwy5GSkso5l43+Uz/Kyfxmtuvwr0MWzxs6T5c/JLf5GL+AVi2eJ+ptQ8KKV7Yfzk/wAnH9laej+GZms+ISXli9aHl2eRThvxqgjwLMEyPWNWagtju1KXoWKpbdO2Vfwi6WKeKV01rG6uUzjVpOcfVV+acotIz4SUZJstL+mZP1RvpR/LVDuL/wCxf78uhV3GbtZp5ZUTQsjs4XOcajkj5zV+EXGKTKFklKTaOjOTbsy2NtIxyxiTJ8yFwT7yKxblibXzNmp5gmbmoyQUBDOG3EMcPE2nBaMXcupRuWykQCgeOSQMeupNQ0oxz0/dnfs+Fk79tXi3cPlwXH6FfXfEWhaDQkq26tHcRRTOGJ0k+kpAyiMAdtxtnes9vGPufeV0RtjPc05tODcVjn5Pq1/4TO57RrGaMpNBMQcZQqhBwQf7YyMgVK7YtcTDh7B1dU91c4568V+xDrueznEshkMcryglnVidOCToSMFBk6VAZycA771FwZt1w1VLjBRzFLkmufzcnnq+EfobDl+3uLklLOCEQopi7ydfSwwOvUy7szaidAyFBA26nqKcuSK2snTp0pamctze7EXw4csJ8ksc+DfH0W7tOzJI1LzO9wQMiKIBNXq1MfrytddjjmUbP9QTsltriofOXHH0S/ZnjLzT8CeJRbyWqDGq3xGwdDkFwwwwkGM4Y7+deb9rXDB3H2d3uEpb1N/9uKafTHLa/lyInzZf2k8pktYXjzkvqPxiSNwoJ07+vcnpXE3FvgjX9n0aimvZfJPp8l68M/3ib+Dke7kRbeRe7aJnKSEhkZX0krsdQIYEjb9Js4rrs5PgZ8/bGnrm7YPKkllcmms8enLg+Pkjd8K7L4FwbiVpT/ZX0F+0sfcRUkaV5lDUf6itlwqio+vF/wAfhmXxzgsMSlIuGwyRacvIzrHpG+TqIL+iBkt1GRjO+Eo44KJDpdXba91mokpZ4JJyzy8spceSX3wQvkyS5hYRxyJA1wFaJpItfe4YrgMN1Hjgj17Z3ihlcvM3PaUaLY75xclDKaTxt8+Xn9PyT3mPX33De806/hJzpBx/US9M7++tGnO2Wen7o+Gv271szjPnzM/nn83XfyEn8Jryj4kfU4t8DKC5N/L7T5eL+MVrXfDl6GRR8SPqdLTRK6sjAMrAqQehBGCD6sVip44m21k5v525daxuni3MZ9KJj4oTsPaPin2Z8RWzRb2kM+ZjX1dnPHkaSD4y+0fbUr5EUeaLU7dOHtm3uAPR9KJj5H4y/P6fzVQ0MucS/ro8FI1vY61q8k0FxHC7sFaLvEVicZDqCw64KnA8j5V3rN6SlFnGjcXmMiw+ZoeG2UDTy2tvtsq91GC7eCr6PX7ACfCqdbssltTZcs7OEctI0HKfNXDbm5jih4eI5TkhxFDhMAnVqG46YzjqRUttNkItuXD6kVV1c5YjHiffbZwzXaRzgbwyYJ/wv6J/1iOminie3qNZDMM9Cle9IUrn0SQxHmQCAfcGb5zWpjzMtN8i4ed+Xu74HCmPSthE5x5n0ZPdmQn3Vm0W5vb6mnfXijHQqDv20d3k6NWrT4ZxjPtxtWjhZyZm54wX32V8K7rhseRvNqlb2Nsv+gLWTqp7rX8jX00NtaKI4lYtBLJC/wAaNmQ+44z7D1HtrVjJSSaMqcXGTTOjOSeMJdWUMikFgio4H6LqAGB8t9x6iDWNdBwm0zYpmpwTRF+0DtDeznSG2EUjAEy6wx0k40qCrDDYyTnPVan0+mVkcyIdRqezeInlxLmy4n4JPdFBCzN3alCTlS6xs2+4OS6+6vY0xjeo8xK6UqXPkVnyVw6K4voIZv6t2OrfGcKWC58NRAX31evk41tooURU7EmdBXs1vY2zvpSKKNScKAo9QAHUk4A8yax4qVksc2a7cYRzyRzTw7+tj/bT+IVty5MxYeJHQ3NXOlrYsEnEhZl1AImcjJHUkLnbpnxHnWPVRKzjE17b41+I0lhy3wjikXwiKHuySQwQ6GU56MqkoD49N8ipZW3Uva2Rqum5bkiC9o3JMPDxE8UzOJCV0Pp1bDOoFQMjoDt4iren1ErW00VNTp41pNMkvYTK+i6U50BoyPLUQwb6lT6qg1yWYsm0LeGVhx1cXNwP+tL/ABmr1fgXoUrfGzozlO6SSytmVgR3MY2PiEAI9oIIxWNamptPqbNbTgmU32w/nJ/k4/srS0fwzN1nxCU8ocPa45fmiUZZu9KjzZSGUe8gCq90tuoTfyLFUd2nwVhy9dRx3MMkqh4ldS4YagVzhtvHAJOPVV+yLcWlzKFUlGabOiY+A8PZQ621qVIyGEUZBHXIOMYx41jdpZyyzZ2Q54RX95zxweOV0HD45FViBIkUJDY8RnG3kfGra09zWd36lR6ilPG39CzeEMhgjKR9yhRWWPSF0AjOkhdgRnoKpTzueXkuRxhYMuuToUBXVhzfZWk17DcuQxu3kA0M22mPB2BGdS/VVuVE7IxcV5FWF8a5Sy8cf2wY13zbwmS7+EtO+8DQFe7kGxJ3Ho+TMPmqJ6G1vODRr9sRhpuwT/yUsmMnFeXAqrhsK2rdJiWOMDUcZI3Po5x6q8/+Pn0/JK/9R3uTl2nPhy5enln58zI4fzJwGKVpwztIxJ1PE5058FGkKoA2GBnHjXq0M084Irvbk7a1U5YivJefq+b6+pm8I534LbBlgd0V21le7lIyQBsCNtgNh5V7HRWR5L8kGo9qd4adsstLHLyM/wDpQ4Z/ev8ARSfy113S3oV+9VdSNcR47wWVLn8fKJbhgxkMUhKlTlAo0/FGwx4jx6YjegseeHM1Kfb/AGcq+W2HDHLOeefmzZxc68F3Z21yN3ZkcwyZcpjST6PgVBxXXcbPNFWXtXyjNpLOF0T5/qbL+lDhn96/0Un8tdd0t6FXvVXUf0ocM/vX+ik/lp3S3oO9VdTH4h2icKmikiaZ9MishxHJnDDBx6PXevHo7WsYJKdfCqyNkXxTT+x+J2gcGCLGCNCYKr3D4UjcEDTsc07lZyx+h6/aOZOW95fPnx9TwvOb7S9u7CO3dmZbgsQUZdu5kHiB4kVIqZ1wk5Ly/dEPbQnJKLJfzRZPNZ3EMYBeSJ1UE43KkDfwqtVJRmmyaxZi0ip+XOzniEN3byuiBI5Y3bEinYMCdvHatCzVVyg0ihXpZxmmy7KzDSIt2hcrfD7bSuBNGdURO37Sk+AYfWFPhU+nu7OXyIL6u0jjzKui7L+JBge7j2IP9YvnV56uvBSWjsTLt4zwuK5heCZdSOMHzHiCD4EHcVmQm4PcjSlFSWGUtxvstvoXJgAuEzlSrBXHlkMRv+yT7q04ayuS97gZs9HOL90xI+Q+LTsO8ify1zSLhf8AUWx7Aa67xTFcH9jzu90nxLV5D5Jj4epYsJJ3GGfGAB10r4gZxk+OB0wAKF+odr+ReooVa+ZuuY+G/CbWaDbMiMoz4NjKn3Ng+6oq5bJKRJZHdFoqDg/ZhfCeEzIgjEiF/TU+iGBYY8cgEVoz1cNrxzM+GkmpJvkXJxmxE9vNCekkbp7MqRn3dazYS2yTNGUd0WikE7LOJEgFIxnqe8U49frrU75WZi0dmS97WBY0WNRhUUKo8gBgfUKym8vLNRLCwQvn/s+W+PfQsI7gDBz8WQDpqxuCOmrB22x0xZ0+pdfB8itfplZxXMrUcj8XhYhIZFztqjkUBh7QwOPbV3vFMlxZTWnujyNry72U3UrhroiCPOWAYNI3sxlVz5k7eRrizWQS9ziSV6OTeZltXvAYJLRrPTphKd2Av6IHxSM+IIByfEVnRskp7/MvuCcdvkUrxTsz4jC+I4xOoPovGyj2ZDEFT849ZrTjq65LjwM2Wksi+BveX+z+/uZEbiMkghQ57t5TIzeoekQgPic5x4b5EVmpriv9tcSWvT2Sf+4+Bqn7MuIrIWSOMgPlfxijYNkezwqTvdbWGcd0mpZRanOXKsXEIQjnRIuTG+MlSeoI8VOBkZ8B5VQpudUsovW1KyOGVPL2fcXtnJhUnw1wShc/Oyt9VaC1NM1735KHdroP3T0tezjity4a49DoC80neNj1BSxPsJFePVVQXu/gLS2zeZFvcrcvRWMAhiyd9TMersepPl0AA8ABWdbY7JZZoV1quOEVxz/2cXD3D3FookWQ6mjyFZWPxiNRAIJ365yTtV3T6qKjtmU79K3LdE1PJ/JPEI723ke2ZUSRWYlk2APX42T7qku1Fbg0mcU6eyM02jfdonI97d3rTQopQogyXA3A32NQ6fUQhDDJdRp52TyiX9nPBZrSzEM4AcO5wCCME7biq+osU55RYog4QwyK88dl7SyNPZlQWJZ4mOBk9Sh6DJ/RO3XcdKno1e1bZle/SbnuiQwclcXCmIQShD1USJpP+vTVrt6c5yV+wuxglvJnZY6yLNelcKQRCp1ZPhrPTAP6IznzxkGvdrE1iH3J6dJh5mWxWeXxQCgOcO0SPTxK6H/Uz86q3/zWzpvhIxtT8VkdqcgFAKAUBO+zjk+0v1k72aVZIyMxppHono2SDncEHYY28xVTUXzrawi5p6IWLi+JPP6KOHYx+Oz595v9mPqqp3ywt90rK+7R+UrWw7sRTSPI+TofScKNtWQBjfAAxv6XlVzTXTszlFPU0wrSwyE1aKgoBQCgJR2YR54pbeoufmic1BqvhP8AvmWNL8VFw8f4nxOJpGhtYZYUGQTIQ5AUFvR8852z4Vm1xqeMtpmnOVi5IiPBO029upVhhtImdskZdgMAZJJPQVYnpIQWZSK1eqlOW1RLD4FNdsjG6jjifV6IjcuCMDckjY5zVOagn7rLkXL/ACPXjMtwsRNsiSS5GFdtIxnff2V5BRb97kJZxwK4412lX9pL3U9nGj4yBrJBB6EEbEbGrsNLXNZjIp2aqcHiUSYctcS4lMym5tY4IipPx8vnwyvh79x5VWsjXHwvLLNcpvxLBJahJRQCgPiWQKpZjgAEk+QG5oCJcrdoVtezmBEkRsEoXxhwOvQ7HG+PLNWLdNKuO5kFeojZLaiYVXJxQCgFAKAUAoBQCgFAKAUAoDR83czxWEIlkDNqbSqrjJOCfHYAAHepaqnZLCI7bVXHLPXlfmCK+gE8QYDJVlbGVYdQcbHYg+wivLa3XLaxXYrI7kZvFL0QwyzMMiNHkI8wqliPqrmMd0kjuT2ps+eDX4uIIpwColRXAPUahnH10nHbJx6HkZbkmZlcnQoBQCgFAKAUBQnbBaaOJO397HG/1d3/APxWto5Zr9DK1kcWZ6kJq0VBQCgFASLs/wCMG1v4XzhWbun/AGXIG/sbS37tQ6iG+ton009tiOj6xTZOaedeMG6vZps5XUVT9hfRXHt+N7Sa26IbIJGLfPfNs0lSkIoBQCgJ72L2uq/L42jic59ZKqPqLVU1rxXj5lzRLM8l2cQ/qpP2G/hNZceZpvkUX2O/nJPk5PsFaus+GZmk+IX5WSagoCt+1KIG94VkdZ8H1jvYdvrNXdK/cn6fyU9T8SHr/BPbvikERxJNFGfJ3VftNVFCT5ItOSXNiw4nBPnuZo5dONXdur4z0zpJx0NJQlHmsCMoy5PJ5XnHbWJtEtxDG39l5EU/MTmvVXOXFJnjnFc2ZsUisAykMDuCDkH2EVxyOzyurqJfRkdFyOjMBkdOh8K9SfkeNrzIxyzy5wu2uC9s6NKwIVe9DlR1IQZz4dTk48ansttnHEuRDXVXCWY8ySvxKEEgyxgjYguu311BtfQmyj9iv4WIVZUYnoAykn3A02voMo+57uNMa3VM9NTAZ+eiTfIZSPNOIwkgCWMk7AB1JP102voMo+7y8jiUvK6RoOrOwUfOdqKLbwg2lxZrrPmmxlbRHdQMx2CiRcn2DO/urt1TSy0zlWRfmbcmozs1svMNmvxrq3X2yoPtNdqub5JnDsgubRnwzoyB1ZWQjUGBBBGMggjYjHjXLTTwzrPma+x5js5pO6iuIpJN/RVwScdceePVXUqpxWWjlWRbwmbC4nRFLOyoo6sxAA9pOwrlJvgjpvHMxLHjVtMdMM8MrDwSRGPzAmupQlHmsHinF8mZcc6sWCspKnDAEEqcA4PkcEHB8xXOGj3KZo+ZrSwvIu6uJI9IOoESKpUjIyDnyJG9SVynB5iR2RhNYkZPK9jawQCO0ZWjUnJVw+W6ksR49Pdjwry2U5SzLmdVxjGOI8iG9qvOUK272kEiySyei+k5CLnLAkbajjTjyJO22bOloblua4Iraq9KO1cyScl8RhWwtAZYwRBGCC6gj0B13qC6L7SXDzJ6mtiN49/CACZEAO4JZRkeY33qLa+hJlHz+FIP76L/ADr99e7X0G5HvLMqjUzBV8yQB85rnB6eH4Ug/vov86/fXW19DzcjKRgQCDkHcEeNcnp+0AoCqu3Th2Vt7gDoWib3jUv8L/PV/Qy4uJR10eCkVHWiZooBQCgG/h18PbQ9XM6puy3dPj42g49un76wFzN58jlVelb5gvmftDwUAoBQFx9hvDtMM9wR8d1RfYgySPe+P3azddLMlE09FHEXIsbiH9VJ+w38JqkuZcfIovsd/OSfJyfYK1dZ8MzNJ8Qvysk1BQFddqH5bwn/ALg/7kFXNN4J+n8lPU/Eh6/wb3nblm1nt55ZIk70RMRIBhwVUld+pAx06VFTbOMkk+BNbXGUXlFXdmBuZGntLdjF3wjaSYdY401htH+Ni6gHw3Psv6rasSlxx5FHS7nmKJ9ddlPD2jKqJFkI/rdZY58yD6J367D3VTWssTLctLW0Rbsn4jLbX0vD5D6JMg0+AkQ7lfIFQ2fPC1Y1UVOtWL+og0snGbrZZnGuV7O7bVcQrIwXSGJIIGScAgjG5NUYWzh4WXZVxlzRUfZ5aLFxsxLkrG1wgJ64UMoz68CtDUPdRn0M/Trbe16km7V+TYfg73cEYWVG1y6f01Y+kxHTIJ1Z8tVQ6W97tknwJ9VSnHcuZ99jlhZvbiURL8JidwzndhnOkjyBRtO3k1eayU1LGeDGkUXDPmSnnbg1nNbvJdoCIkdg4JDLtk6SPEkDbx2qCmc4yxHzJ7YRlH3iHdnnLFtbWQ4ldJmQKZlJ/QRRlSo6FmA1A+sDberGotlOfZx9CvRVGEN8jy5Jtm4vdS3t6NccRCxQndATvjHQ4XGc/GJ36Yr259hFQhzfmeUrtpOcuRP+O8r2t1CYpIkAxhWVQGQ+BU+GPLofGqldsoPKZanXGawyHdl3H5Gefhty3eNDrCMd8qraHQk9QDgjxwSPAVZ1NawrI+ZBprHl1y8jWdrnK1pbW8U0ESxN3ojIXYEFGbcdMgr19ZrvSWzlJqTyRayuMYppGwsYJOIW9rYRyGKCO2ge6derFkBSEfujUeuxX2HiTVcnNrjl4/klSdkVBPhhZPjgfZbJb36TCZTBG2teveHHRWGAo9ZB3HgM7ez1alXtxx/BzXpHCzdngZvDBFxPiN2LnEkVowjigb4ucsryMvRjlCBnwPsrmWaq47eb8zuLVljz5Eg4ryRYzJgQJC43SSFRG6EdCCuM48jUMb7Ivnn1JZUwa5Y9CP8AZNBJC9/bzEtLHMpYkk6iwPpb7nUFzk+dTapqSjJcsEWmTjui+eTG7TOTrKKxluIoRHIhQgqTvqkVCCM4OzZ91e6a+bsUW+BzqaYKDkkZXYsgbh8ikZBmcEe1ErzWfE+h7o/hka7XOXbW0jtzbwrEWZw2Cd8BcdSfOptJbObe5kOrrjFJpEr5U5J4fLZW0klsjO8MbMxLbkqCT186r232KbSfmWK6YOCeDbcf5ItLi3EPdhDGhWFhnMfiPHdc4yDUdd84y3Z9SSdMZRwVd2YcOtWvZbW8hV5MFVV9wrITrXHQnGd/8J86v6qUtilB8CjpVHe4yXEu3iHDop4zFKivGcZVhkbEEfMQDWZGTi8o0mk1hlXct8jWk/Ebw6M2kDiNEycGTALqTnJCHO2fFavWaica49WUoURdjfki14IVRVRQFVQFUDoABgAerFUG8vLLqWFhHpXh6KA0XO/B/hdlNCBlyupP2l9JR7yMe81LTPZNMjthvg0c11tmGT3sv5Tgvluu/DYUIqMpwVY6iSPDIAHUEb1U1V0q2tpc0tMbE9x+8e7KryEkwabhPDBCuParHB9x91K9ZCXi4CzRyXh4kUk5cvVODa3APyMn3b1P2sP+yK/Y2dGWJ2e8hxiJrm/ieNkcOneNoAVQH1MM+echvAVT1GoedsGXdPp0lumiSL2pcOMvd65AM47wodH82PXpqDulmMk/eq84yRftD5ARY0msIZHLMxcIdYwfSBVc567AKMYqxp9S84sZBqNMsZgiARcuXrHAtbgn5J/ryMCrbtgv8kU+xs6MlvAOyi7lINwVt08RkO59gB0j2k7eVV7NZBeHiWK9HJ+LgY/alytDYtbCAEK6OCWOSzKwJY+shx0wNq90t0rM7jnVVRrxtIOqknABJOwA8fVVsqpZOmeU+EfBLSGDxRRqx/aPpP8A6iaw7Z75uRuVw2RUTP4h/VSfsN/Ca4XM6fIorsdP/qUfycn8Naus+GZek+KX7WSaooCuu08f87wn5c/7kFXNN4J+n8lPU/Eh6/wTXmL8kuPkZf4DVavxItT8LKy7B19K7Pjph+2T7hV7Xco/X9ilof8AIt2s4vlL8D/9yt8tcf7T1pz/AOL9v1M2P/K+/wChdFZhpFJ8mf8AuCX5W6+1607v+OvoZtP/ACH9S6LiFXVkcBlYFWB6EEYIPurNTw8o0Wk1hlLcmzNwvi72shPdyN3WT453hf2nIHq1nyrSuXbU71z/ALkzqX2Nzg+T/qJt2iObh7bhqHe4cPKR+jEh1H2ZI29a48araf3U7H5fqWr/AHmq15/oe/akNHCZlQaQO6XA8B3qDHsxtXOl42rJ7qeFTIf2VrxE2snwNrUJ3zau+EhbV3adNBxpxp9+as6rs96355eRX0vabPdwTMx8c/t8P/yz/fVbNHz/AAWf935fk0HKfIF5b363cs0L5MjSaS2WLq2cZUD4xBqW3UwlXsSIatPONm9sye2/8hi/7hf9uSvNF8R+n8DW+Bev8mb2QWunhyydTK7sT+ye6A9gWMVxq3mzHT/9O9Kv9tMm1ViyVPzlyRex3b3vDy2XJZlRtLqTu2MkB1Y748z0q/TqIOGywo3UTU99Zpv+PuM2v5QhI6fj4Sn1qFzUvdqZ+F/ZkfeLoeJE+5A50hvy4Maw3AAZwMHWo9EMDjJxkDB6ZHWql9Drxxyi1RerPLDPbtX/ADVcf/q/34680vxV9f0PdV8Jms7E/wAgf5d/4I671vxPoR6P4Zre3b+rtf2pP4VrvQ82ca7wom/JH5vtPkIv4BVa74kvUtVeBG6BqIkKb7VuGvaXsV/DtrYEnwEiY6+plA28cN51paWSnB1v+oztVFwmrEWDxPmpF4ab2PfXGDGvU629FU26kOcEeo1TjS+02MuO1dnvRlcncG+CWkUJ3fGqQ9cu3pOc+O5xnyArm6e+bZ7VDbFI3VRkgoBQCgOfu1Ll/wCC3rMoxFPmRPIHPpr7mOfYwrX0tm+GPNGTq69k89SZdhTDuLkePeKfnXb7DVbXeJFnReFlmySBQWYhQOpJwBVEummk5v4epwbuDPyin7Dipexs/wCrI+1h1Ri85Ibvhs4tXWUso0mNg2oBgzKCOpKgjHrrql7LFuObk51vac6BCTpAJbOMY3znGMdc58K2c+ZjbXnB0hy1/wApw+3W6dYikahi7BQu2ykk4yBge6sSz37HtNqv3ILcesXN3D2OBdwZ+UUfaaOmxf4s97WHVG5RwQCCCD0I3BqIkKr7d3Gm0HjmU+7CfeKv6HnIoa7kiN9k3L/wm8ErD8Vb4c+t/wBAe4jV+6POp9Xbthhc2Q6SrdLc/Ivqsk1T8ZQRg9DQHO6JLwjiallJ7pyR/wBSNgVyPA5Un2MMeFbHC+rh5/qZHGi3iX1wfjMF1GJIJFkU+R3HqYdVPqNZU4Sg8SRqxnGSyme99exQoXldY0HVmIA+uuVFyeEetpcWV1wuc8W4qlyikWlnkIxGNb9cjPQk6Wx4BVzgtVyS7Gra+bKkH21u5ckTjmi4RLS4LMq/iZOpA6oQPnNVa03NYLNjSiytOwq4RXulZgGZYiASASAZM488ah84q9rk8R+pS0LXFFvNIAMkgD21nGgUlwO8j/4iMmtdBmnAbIwcxuowem52HnkVqTi+7Y+S/UzItd5z6/oXYZV66h84rMwaWSkeS7lPw876l0tLc6WyMHJcjB8c+Fadyfd0vQzaWu8P6l4KwPQ5rLNMq3tt4HlYr1BumI5CPInKN6sNkfvDyq/orOLgyjrK+CmvI2fZist08vErj47qsEfkFQDWR6mcfOGqPU4hiuPqSafM/wDckTDmHhYuraW3Y47xCoPkeqn3MAfdVeueySkWJx3RcSrOzPjP4PuJ7G8/ElmBBbZQ423PTSy6SG6bDzq9qYdrFThxKOmn2cnXIt+SdVXWzAKBksSAMeeemKz8PkaGSM8K4/JeXZNsf+ShDLJIRtNIeioT+ivUsOvsINTSrUIe94n+CGM3OXu8kaLtuuENnEoZdRnUgZGcCNwTjy3HziptEnvfoQa1rYvU2/ZXcJ+DIBqXK94CMjIPeucHy2IPvqLVJ9q/75Eula7JEwquWCrOzzmdIbu6sZmCA3EpiJOBq7whk9WcAj16vEir2opcoRmuiKVNyU5QfUtIjOx3qiXSs+WeHRnjtzLagCCJMOU+J3jBQVXG3XUTjxB9VXbJPsEpc/2KlcV2zceRu+1idBwyddQyTEAMjJPfISB57An3Go9In2q/vkd6prsma3sUnT4DIuoZE7EjIzuiYP1H5q71qfafQ40bXZmL26QMYLdwPRWRgT5Fl2/hNdaF+80c61e4mSDkbj9t+DYGMyKIolSTUwGkqMHOenTI88iob65dq+HMmpsi608n72f5lF1eEFRdTl48jBMagRoT5ZAJpfwxDovye1ZeZdf0NlzlwMXlpLBtqI1Rk+DjdfZk7H1E1xTZsmpHVsN8HEq3suhmuZY7aTPwe0kNwVI6SfFRT5YbW2PMNV7VOMVuXN8PoUtLuk9r5LiXbWYaIoBQCgFAaDnflxb61aLYSD04mPgwG2fUdwfb6qlpt7OeSK6vtI4KV5W5on4Y1ygiBkfCEPn0GQsNwOuNTDGR7a1LaY3YeeBmVXOnKxxNRxrjtzdNquJWk3yAT6I/ZUeiPcKkhXGC91Ec7Zz5s11dkZMuQueGsAYjGrxySKzNkhl6Kx/xeiNh5+2q2o0/acc8S3p9R2fusvU2cIYy93GHxkvpGrH7WM1lZfI1MLmUJzzzu/EAimJY0jZmU5yxzsM+Xo+A8a1qNOquOTKv1HacMETqwVTZ8D5gurRtVvKyb5K5yp9qn0T7cZqOdUZ+JEsLpw5M2nM3MU/FZbde6AkC92FQ5DMzbkZ+KDhdiTjB3riqqNKbzwO7LZXNLBeHJ/L6WNqkC4LfGkYfpOep9nQD1AVl3WOyW41Kq1XHajdVESCgNbxzgNtdpouIhIB0O4Zf2WGCPcd67hZKDzFnE64zWJIhsvZDZ6tUc1xH5bocew6c/XVnvs8YaRX7nDybPa07KLINrleec+TuAP8ASA31149ZPGFhHS0sM5eWTiztI4kWONFRFGAqgAD3CqrbbyywkksI0/GuTrG6k724h7yTAXVrkXYZwMKwHiakhfZBYiyOdMJvMl+pgns24V+rf+SX+eu+9W9f0OO61dPy/wCTa8V5atLiKOGaLXHFjQupxjC6RuCCfR23NRwtnFuSfEllXGS2vkar+jbhf6t/5Jv56k71b1/Qi7rV0/LPaXkDhrIkZtwUj1FBrk21EFv0snJA614tTYm3n9Dp0Qaxj8s8f6NuFfq3/kl/nr3vVvX9DnutXT8v+TecE4Jb2kZit07tCxbGWbcgAnLEnoBUU7JTeZE0IRgsRPbivD47iF4ZBlJFKnz9o8iDuD5ivIycXlHsoqSwxwrh8dvCkMQwkahR5+0+ZJ3J8zSUnJ5YjFRWEZVcnpqOP8tWt4ALiIOR0bdWHqDDBx6ulSV2zh4WcTrjPxI0Nt2W8NUglJHAOQrSNj5hjNSvV2vzIlpq15EvhtI0jESIqIBpCqNIA8gB0qu228snwsYIwOzXhQ6Ww+kl/nqfvVvX9CB6Wp+X5f8AIbs14UetqPpJf56d6t6/oerTVLy/L/klijAwPCq5OaJeTrHE4aBX79zJIX3JYknY9VwScYxjJ86l7efDjyI+yhx4czB/o/tMae8ue76d18Ik0Y8sZzj3113ifPh9kc9jHlxJFwzhsNvGIoY1jQdFUY958z6zvUUpOTyyWMVFYRobns94ZI7yPbgu7MzHvJRksck7PjqTUq1NqWE/0IZaeuTy1+WeR7NeFHraj6SX+eve9W9f0PFpal5fl/ySa+s45kaOVFdGGGVhkH/6d6gjJxeUTtJrDIvD2acMVw/cE4OQrO7L8xbceo5qd6q1rGSFaateRvOK8btbQIJ5UhDbIDt0x0A6Abb9BtUUa5z8KySSnGHNnrxjisdvbyXDkaEXVsevkB6ySAPaK8hBykoo9lJRjlmm7PuFvFbtNKoWe6driQYxgucqvqwD08CWqW+acsLkuBHTHEcvm+JJ6gJhQCgFAKAUBWfaxyUZQby3XMij8ag6uoHxh5so6+Y9m97S37fclyKWqo3LdHmU1WkZgoD7ggLsqL1chR7ScD6zXjeFk6istJHU9xDqjZPNSvzjFYKfHJutcDlYoRsRgjYjyNb5gvgz8oeCgLr7KuSvg6i7nXEzj0FPWNT4nydh8w28SKy9Vfue2PI1NLRsW58yxqplwUAoBQCgFAKAUAoBQCgFAKAUAoBQCgFAKAUAoBQCgFAKAUAoBQCgFAQjtH5IfiHdvFIqSRgrh86WBweoBIII8j1q1pr1VlNcCtqKO0xg+uG8qXUph/CE0bxwae7t4QRGSowrOSAXx/Zxj3ZB8ldBZ7Nc/N8zqNUnje+Xkia1WJxQCgFAKAUAoBQFRdpfZ6QWu7Rcg5aWJR083QeXmvh1HkNDTan/AAmUNTps+9EqutAzia9k3AjcXqyEfi7fEhP+L/8AGPbnLfuVV1dm2GPNlrSV7p56F+Vkmsc+dqPAjbXzsB+LnzKh9ZPpj3Mc+xlrX0tm+HzRk6qvbPPUiNWSqW32adnpUrd3a4Iw0UTDp5O48/JfDqd+mdqdTn3IGlptNj3pFrVQLwoBQCgFAKAUAoBQCgFAKAUAoBQCgFAKAUAoBQCgFAKAUAoBQCgFAKAUAoBQCgFAKAUAoBQCgFAKArbn3s0WctcWYCSndotgrnzXwRz8x9W5N2jVOPuz5FO/SqXvR5kA4Fzde8N1wKiLhiWSWPcNgDfBVugHU+yrc6YW+8VIXzp93Bvv6YbzH9TBnzw+Pm1f/NRdxh1ZJ36WOSNBxzmi+4o0cLIjHVlEij3zjHUktjHXfHielSwphTmX6kc7Z3YjgsXkLs3S2Kz3WmScbqnVYz4H/E48+g8Omap36pz92PIuUaVQ4y5liVTLYoBQCgFAKAUAoBQCgFAKAUAoBQCgFAKAUAoBQCgFAKAUAoBQCgFAKAUAoBQCgFAKAUAoBQCgFAKAUAoDRcz8p2t8uJkw4GFkXZ19/iPUciparpVvgR2VRsXvFbJ2P3Hf6TPH3HXvADqPq0dAf3sfZV3v0dvLiUloXu58CzOWuV7axTTAnpEelI27t7T5eoYHqqlZbKx5kXa6o1rETdVESCgFAKAUAoBQCgFAKAUAoBQCgFAKAUAoBQCgFAKAUAoBQCgFAKAUAoBQCgFAKAUAoBQCgFAKAUAoBQCgFAKAUAoBQCgFAKAUAoBQCgFAKAUAoBQCgFAKAUAoBQCgFAKAUAoBQCgFAKAUAoBQCgFAKAUAoBQCgFAf/9k="/>
          <p:cNvSpPr>
            <a:spLocks noChangeAspect="1" noChangeArrowheads="1"/>
          </p:cNvSpPr>
          <p:nvPr/>
        </p:nvSpPr>
        <p:spPr bwMode="auto">
          <a:xfrm>
            <a:off x="236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sp>
        <p:nvSpPr>
          <p:cNvPr id="6" name="AutoShape 6" descr="Image result for stephen holt neut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stephen holt neutr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Image result for wonpil i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Image result for wonpil i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https://www.isis.stfc.ac.uk/Gallery/scientis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r="12140"/>
          <a:stretch/>
        </p:blipFill>
        <p:spPr bwMode="auto">
          <a:xfrm>
            <a:off x="5406552" y="1923761"/>
            <a:ext cx="3109868" cy="300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16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0" y="3232775"/>
            <a:ext cx="8609954" cy="272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9"/>
          <a:stretch/>
        </p:blipFill>
        <p:spPr bwMode="auto">
          <a:xfrm>
            <a:off x="683459" y="435429"/>
            <a:ext cx="7646731" cy="264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485965"/>
            <a:ext cx="4703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Paracini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PNAS, 2018, 72 (12), 1227-1240.   </a:t>
            </a:r>
          </a:p>
        </p:txBody>
      </p:sp>
    </p:spTree>
    <p:extLst>
      <p:ext uri="{BB962C8B-B14F-4D97-AF65-F5344CB8AC3E}">
        <p14:creationId xmlns:p14="http://schemas.microsoft.com/office/powerpoint/2010/main" val="2123820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2277609"/>
            <a:ext cx="8229600" cy="1143000"/>
          </a:xfrm>
        </p:spPr>
        <p:txBody>
          <a:bodyPr>
            <a:normAutofit/>
          </a:bodyPr>
          <a:lstStyle/>
          <a:p>
            <a:r>
              <a:rPr lang="en-GB" sz="6600" dirty="0"/>
              <a:t>Break Here</a:t>
            </a:r>
          </a:p>
        </p:txBody>
      </p:sp>
    </p:spTree>
    <p:extLst>
      <p:ext uri="{BB962C8B-B14F-4D97-AF65-F5344CB8AC3E}">
        <p14:creationId xmlns:p14="http://schemas.microsoft.com/office/powerpoint/2010/main" val="2952121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15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Advanced membrane Mimetics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3030" y="487689"/>
            <a:ext cx="2829172" cy="6143897"/>
            <a:chOff x="3335381" y="278673"/>
            <a:chExt cx="2829172" cy="61438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951" y="278673"/>
              <a:ext cx="2762827" cy="61438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335381" y="1837509"/>
              <a:ext cx="2829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Polymer Cushioned Bilayers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65864" y="3914503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Tethered Bilayers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78927" y="6052458"/>
              <a:ext cx="174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Floating Bilayers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26675" y="3011424"/>
                <a:ext cx="5817325" cy="555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sz="1600" b="1" i="1" smtClean="0">
                          <a:latin typeface="Cambria Math"/>
                          <a:ea typeface="Cambria Math"/>
                        </a:rPr>
                        <m:t>𝑺𝒖𝒃𝒔𝒕𝒓𝒂𝒕𝒆</m:t>
                      </m:r>
                      <m:r>
                        <a:rPr lang="en-GB" sz="16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sz="1600" b="1" i="1" smtClean="0">
                          <a:latin typeface="Cambria Math"/>
                          <a:ea typeface="Cambria Math"/>
                        </a:rPr>
                        <m:t>𝑰𝒏𝒇𝒍𝒖𝒆𝒏𝒄𝒆</m:t>
                      </m:r>
                      <m:r>
                        <a:rPr lang="en-GB" sz="1600" b="1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GB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GB" sz="1600" b="1" i="1" smtClean="0">
                              <a:latin typeface="Cambria Math"/>
                            </a:rPr>
                            <m:t>𝑫𝒊𝒔𝒕𝒂𝒏𝒄𝒆</m:t>
                          </m:r>
                        </m:den>
                      </m:f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75" y="3011424"/>
                <a:ext cx="5817325" cy="5550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041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714750" y="809625"/>
            <a:ext cx="5213350" cy="3062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latin typeface="Lucida Grande" pitchFamily="84" charset="0"/>
              <a:cs typeface="ヒラギノ角ゴ Pro W3"/>
            </a:endParaRPr>
          </a:p>
        </p:txBody>
      </p:sp>
      <p:sp>
        <p:nvSpPr>
          <p:cNvPr id="35851" name="Rectangle 4"/>
          <p:cNvSpPr>
            <a:spLocks noChangeArrowheads="1"/>
          </p:cNvSpPr>
          <p:nvPr/>
        </p:nvSpPr>
        <p:spPr bwMode="auto">
          <a:xfrm>
            <a:off x="1082385" y="808616"/>
            <a:ext cx="2633527" cy="305353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sp>
        <p:nvSpPr>
          <p:cNvPr id="35852" name="Rectangle 5"/>
          <p:cNvSpPr>
            <a:spLocks noChangeArrowheads="1"/>
          </p:cNvSpPr>
          <p:nvPr/>
        </p:nvSpPr>
        <p:spPr bwMode="auto">
          <a:xfrm>
            <a:off x="12515" y="808616"/>
            <a:ext cx="338335" cy="3062993"/>
          </a:xfrm>
          <a:prstGeom prst="rect">
            <a:avLst/>
          </a:prstGeom>
          <a:solidFill>
            <a:srgbClr val="D9AD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latin typeface="Lucida Grande"/>
            </a:endParaRPr>
          </a:p>
        </p:txBody>
      </p:sp>
      <p:sp>
        <p:nvSpPr>
          <p:cNvPr id="35854" name="TextBox 7"/>
          <p:cNvSpPr txBox="1">
            <a:spLocks noChangeArrowheads="1"/>
          </p:cNvSpPr>
          <p:nvPr/>
        </p:nvSpPr>
        <p:spPr bwMode="auto">
          <a:xfrm>
            <a:off x="2431500" y="2103776"/>
            <a:ext cx="561384" cy="46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Lucida Grande"/>
              </a:rPr>
              <a:t>Au</a:t>
            </a:r>
          </a:p>
        </p:txBody>
      </p:sp>
      <p:sp>
        <p:nvSpPr>
          <p:cNvPr id="35855" name="TextBox 9"/>
          <p:cNvSpPr txBox="1">
            <a:spLocks noChangeArrowheads="1"/>
          </p:cNvSpPr>
          <p:nvPr/>
        </p:nvSpPr>
        <p:spPr bwMode="auto">
          <a:xfrm rot="5400000">
            <a:off x="7907132" y="2091539"/>
            <a:ext cx="1298513" cy="46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Lucida Grande"/>
              </a:rPr>
              <a:t>Solution</a:t>
            </a:r>
          </a:p>
        </p:txBody>
      </p:sp>
      <p:grpSp>
        <p:nvGrpSpPr>
          <p:cNvPr id="35857" name="Group 11"/>
          <p:cNvGrpSpPr>
            <a:grpSpLocks/>
          </p:cNvGrpSpPr>
          <p:nvPr/>
        </p:nvGrpSpPr>
        <p:grpSpPr bwMode="auto">
          <a:xfrm>
            <a:off x="3706768" y="804248"/>
            <a:ext cx="1171526" cy="379203"/>
            <a:chOff x="3410712" y="443687"/>
            <a:chExt cx="1171502" cy="379273"/>
          </a:xfrm>
        </p:grpSpPr>
        <p:pic>
          <p:nvPicPr>
            <p:cNvPr id="35893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4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8" name="Group 34"/>
          <p:cNvGrpSpPr>
            <a:grpSpLocks/>
          </p:cNvGrpSpPr>
          <p:nvPr/>
        </p:nvGrpSpPr>
        <p:grpSpPr bwMode="auto">
          <a:xfrm>
            <a:off x="3703720" y="1075470"/>
            <a:ext cx="1171526" cy="379203"/>
            <a:chOff x="3410712" y="443687"/>
            <a:chExt cx="1171502" cy="379273"/>
          </a:xfrm>
        </p:grpSpPr>
        <p:pic>
          <p:nvPicPr>
            <p:cNvPr id="35891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2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9" name="Group 37"/>
          <p:cNvGrpSpPr>
            <a:grpSpLocks/>
          </p:cNvGrpSpPr>
          <p:nvPr/>
        </p:nvGrpSpPr>
        <p:grpSpPr bwMode="auto">
          <a:xfrm>
            <a:off x="3703720" y="1304027"/>
            <a:ext cx="1171526" cy="379203"/>
            <a:chOff x="3410712" y="443687"/>
            <a:chExt cx="1171502" cy="379273"/>
          </a:xfrm>
        </p:grpSpPr>
        <p:pic>
          <p:nvPicPr>
            <p:cNvPr id="35889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0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0" name="Group 40"/>
          <p:cNvGrpSpPr>
            <a:grpSpLocks/>
          </p:cNvGrpSpPr>
          <p:nvPr/>
        </p:nvGrpSpPr>
        <p:grpSpPr bwMode="auto">
          <a:xfrm>
            <a:off x="3694575" y="1614866"/>
            <a:ext cx="1171526" cy="379203"/>
            <a:chOff x="3410712" y="443687"/>
            <a:chExt cx="1171502" cy="379273"/>
          </a:xfrm>
        </p:grpSpPr>
        <p:pic>
          <p:nvPicPr>
            <p:cNvPr id="35887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8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1" name="Group 43"/>
          <p:cNvGrpSpPr>
            <a:grpSpLocks/>
          </p:cNvGrpSpPr>
          <p:nvPr/>
        </p:nvGrpSpPr>
        <p:grpSpPr bwMode="auto">
          <a:xfrm>
            <a:off x="3685431" y="1925704"/>
            <a:ext cx="1171526" cy="379203"/>
            <a:chOff x="3410712" y="443687"/>
            <a:chExt cx="1171502" cy="379273"/>
          </a:xfrm>
        </p:grpSpPr>
        <p:pic>
          <p:nvPicPr>
            <p:cNvPr id="35885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6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2" name="Group 46"/>
          <p:cNvGrpSpPr>
            <a:grpSpLocks/>
          </p:cNvGrpSpPr>
          <p:nvPr/>
        </p:nvGrpSpPr>
        <p:grpSpPr bwMode="auto">
          <a:xfrm>
            <a:off x="3703720" y="2227401"/>
            <a:ext cx="1171526" cy="379203"/>
            <a:chOff x="3410712" y="443687"/>
            <a:chExt cx="1171502" cy="379273"/>
          </a:xfrm>
        </p:grpSpPr>
        <p:pic>
          <p:nvPicPr>
            <p:cNvPr id="35883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4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3" name="Group 49"/>
          <p:cNvGrpSpPr>
            <a:grpSpLocks/>
          </p:cNvGrpSpPr>
          <p:nvPr/>
        </p:nvGrpSpPr>
        <p:grpSpPr bwMode="auto">
          <a:xfrm>
            <a:off x="3685431" y="2483385"/>
            <a:ext cx="1171526" cy="379203"/>
            <a:chOff x="3410712" y="443687"/>
            <a:chExt cx="1171502" cy="379273"/>
          </a:xfrm>
        </p:grpSpPr>
        <p:pic>
          <p:nvPicPr>
            <p:cNvPr id="35881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2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4" name="Group 52"/>
          <p:cNvGrpSpPr>
            <a:grpSpLocks/>
          </p:cNvGrpSpPr>
          <p:nvPr/>
        </p:nvGrpSpPr>
        <p:grpSpPr bwMode="auto">
          <a:xfrm>
            <a:off x="3712864" y="2803366"/>
            <a:ext cx="1171526" cy="379203"/>
            <a:chOff x="3410712" y="443687"/>
            <a:chExt cx="1171502" cy="379273"/>
          </a:xfrm>
        </p:grpSpPr>
        <p:pic>
          <p:nvPicPr>
            <p:cNvPr id="35879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0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5" name="Group 55"/>
          <p:cNvGrpSpPr>
            <a:grpSpLocks/>
          </p:cNvGrpSpPr>
          <p:nvPr/>
        </p:nvGrpSpPr>
        <p:grpSpPr bwMode="auto">
          <a:xfrm>
            <a:off x="3694575" y="3031924"/>
            <a:ext cx="1171526" cy="379203"/>
            <a:chOff x="3410712" y="443687"/>
            <a:chExt cx="1171502" cy="379273"/>
          </a:xfrm>
        </p:grpSpPr>
        <p:pic>
          <p:nvPicPr>
            <p:cNvPr id="35877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8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6" name="Group 58"/>
          <p:cNvGrpSpPr>
            <a:grpSpLocks/>
          </p:cNvGrpSpPr>
          <p:nvPr/>
        </p:nvGrpSpPr>
        <p:grpSpPr bwMode="auto">
          <a:xfrm>
            <a:off x="3703720" y="3278766"/>
            <a:ext cx="1171526" cy="379203"/>
            <a:chOff x="3410712" y="443687"/>
            <a:chExt cx="1171502" cy="379273"/>
          </a:xfrm>
        </p:grpSpPr>
        <p:pic>
          <p:nvPicPr>
            <p:cNvPr id="35875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6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7" name="Group 61"/>
          <p:cNvGrpSpPr>
            <a:grpSpLocks/>
          </p:cNvGrpSpPr>
          <p:nvPr/>
        </p:nvGrpSpPr>
        <p:grpSpPr bwMode="auto">
          <a:xfrm>
            <a:off x="3685431" y="3553035"/>
            <a:ext cx="1171526" cy="379203"/>
            <a:chOff x="3410712" y="443687"/>
            <a:chExt cx="1171502" cy="379273"/>
          </a:xfrm>
        </p:grpSpPr>
        <p:pic>
          <p:nvPicPr>
            <p:cNvPr id="35873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1" t="2422" r="30971"/>
            <a:stretch>
              <a:fillRect/>
            </a:stretch>
          </p:blipFill>
          <p:spPr bwMode="auto">
            <a:xfrm rot="10800000">
              <a:off x="3410712" y="461974"/>
              <a:ext cx="347472" cy="36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4" name="Picture 2" descr="http://avantilipids.com/images/3dc/850355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902" y="443687"/>
              <a:ext cx="902312" cy="36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717526" y="625476"/>
            <a:ext cx="2526300" cy="3276107"/>
            <a:chOff x="5717526" y="625476"/>
            <a:chExt cx="2526300" cy="3276107"/>
          </a:xfrm>
        </p:grpSpPr>
        <p:grpSp>
          <p:nvGrpSpPr>
            <p:cNvPr id="35856" name="Group 10"/>
            <p:cNvGrpSpPr>
              <a:grpSpLocks/>
            </p:cNvGrpSpPr>
            <p:nvPr/>
          </p:nvGrpSpPr>
          <p:grpSpPr bwMode="auto">
            <a:xfrm>
              <a:off x="5717526" y="808888"/>
              <a:ext cx="1047521" cy="3092695"/>
              <a:chOff x="4936797" y="1454168"/>
              <a:chExt cx="1047499" cy="3093267"/>
            </a:xfrm>
          </p:grpSpPr>
          <p:pic>
            <p:nvPicPr>
              <p:cNvPr id="35895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4969208" y="1467816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6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1718"/>
              <a:stretch>
                <a:fillRect/>
              </a:stretch>
            </p:blipFill>
            <p:spPr bwMode="auto">
              <a:xfrm rot="10800000">
                <a:off x="4936797" y="1454168"/>
                <a:ext cx="902312" cy="215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7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4984446" y="1684223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8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11880" y="1876249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9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21024" y="2077417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0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39312" y="2269440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1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48456" y="2626056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2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63696" y="2842465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3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54551" y="3052776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4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81984" y="3253947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5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72840" y="3445969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6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81983" y="3665425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7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63696" y="3830017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8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81983" y="4012897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9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81982" y="4177487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10" name="Picture 2" descr="http://avantilipids.com/images/3dc/850355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78192">
                <a:off x="5045408" y="2458416"/>
                <a:ext cx="902312" cy="36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868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13094" y="217022"/>
              <a:ext cx="852174" cy="1669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69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19190" y="808224"/>
              <a:ext cx="852174" cy="1669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70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37478" y="1411617"/>
              <a:ext cx="852174" cy="1669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71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46623" y="2024151"/>
              <a:ext cx="852174" cy="1669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72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83199" y="2636686"/>
              <a:ext cx="852174" cy="1669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 bwMode="auto">
          <a:xfrm>
            <a:off x="333780" y="807531"/>
            <a:ext cx="1670118" cy="30543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latin typeface="Lucida Grande" pitchFamily="84" charset="0"/>
              <a:cs typeface="ヒラギノ角ゴ Pro W3"/>
            </a:endParaRPr>
          </a:p>
        </p:txBody>
      </p:sp>
      <p:sp>
        <p:nvSpPr>
          <p:cNvPr id="35853" name="TextBox 6"/>
          <p:cNvSpPr txBox="1">
            <a:spLocks noChangeArrowheads="1"/>
          </p:cNvSpPr>
          <p:nvPr/>
        </p:nvSpPr>
        <p:spPr bwMode="auto">
          <a:xfrm>
            <a:off x="927508" y="2123937"/>
            <a:ext cx="5437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Lucida Grande"/>
              </a:rPr>
              <a:t>Py</a:t>
            </a:r>
          </a:p>
        </p:txBody>
      </p: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-63500" y="2134377"/>
            <a:ext cx="458790" cy="46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Lucida Grande"/>
              </a:rPr>
              <a:t>Si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15050" r="17200" b="14900"/>
          <a:stretch>
            <a:fillRect/>
          </a:stretch>
        </p:blipFill>
        <p:spPr bwMode="auto">
          <a:xfrm rot="10800000">
            <a:off x="5638699" y="971550"/>
            <a:ext cx="19367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73"/>
          <p:cNvSpPr txBox="1">
            <a:spLocks noChangeArrowheads="1"/>
          </p:cNvSpPr>
          <p:nvPr/>
        </p:nvSpPr>
        <p:spPr bwMode="auto">
          <a:xfrm>
            <a:off x="0" y="0"/>
            <a:ext cx="5818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Floating Model Gram Negative Bacterial Membranes </a:t>
            </a:r>
          </a:p>
        </p:txBody>
      </p:sp>
      <p:pic>
        <p:nvPicPr>
          <p:cNvPr id="69" name="Picture 12" descr="http://micro.digitalproteus.com/pics/gramposnegmembran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47289" r="30557"/>
          <a:stretch>
            <a:fillRect/>
          </a:stretch>
        </p:blipFill>
        <p:spPr bwMode="auto">
          <a:xfrm>
            <a:off x="5221288" y="3937000"/>
            <a:ext cx="3162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2" descr="http://micro.digitalproteus.com/pics/gramposnegmembran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t="60364" r="75264" b="2"/>
          <a:stretch>
            <a:fillRect/>
          </a:stretch>
        </p:blipFill>
        <p:spPr bwMode="auto">
          <a:xfrm>
            <a:off x="4276725" y="4006850"/>
            <a:ext cx="49212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5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61" y="466928"/>
            <a:ext cx="6282262" cy="611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" name="TextBox 73"/>
          <p:cNvSpPr txBox="1">
            <a:spLocks noChangeArrowheads="1"/>
          </p:cNvSpPr>
          <p:nvPr/>
        </p:nvSpPr>
        <p:spPr bwMode="auto">
          <a:xfrm>
            <a:off x="0" y="0"/>
            <a:ext cx="7189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Floating Model Gram Negative Bacterial Membranes : Fabrication </a:t>
            </a:r>
          </a:p>
        </p:txBody>
      </p:sp>
    </p:spTree>
    <p:extLst>
      <p:ext uri="{BB962C8B-B14F-4D97-AF65-F5344CB8AC3E}">
        <p14:creationId xmlns:p14="http://schemas.microsoft.com/office/powerpoint/2010/main" val="2268572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38"/>
          <a:stretch/>
        </p:blipFill>
        <p:spPr bwMode="auto">
          <a:xfrm>
            <a:off x="4180114" y="984920"/>
            <a:ext cx="4852543" cy="45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3"/>
          <p:cNvSpPr txBox="1">
            <a:spLocks noChangeArrowheads="1"/>
          </p:cNvSpPr>
          <p:nvPr/>
        </p:nvSpPr>
        <p:spPr bwMode="auto">
          <a:xfrm>
            <a:off x="0" y="0"/>
            <a:ext cx="65033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Floating Model Gram Negative Bacterial Membranes : Data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020071"/>
            <a:ext cx="4786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this system can be found in: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Clifton </a:t>
            </a:r>
            <a:r>
              <a:rPr lang="de-DE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Angew. Chem. Int. Ed. 2015, 54, 1 –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Hughes </a:t>
            </a:r>
            <a:r>
              <a:rPr lang="de-DE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Biophys J, 2019,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116, 1095-1104</a:t>
            </a: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0" t="22858" r="32143" b="21180"/>
          <a:stretch/>
        </p:blipFill>
        <p:spPr bwMode="auto">
          <a:xfrm>
            <a:off x="156756" y="1624148"/>
            <a:ext cx="4088854" cy="34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8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3"/>
          <p:cNvSpPr txBox="1">
            <a:spLocks noChangeArrowheads="1"/>
          </p:cNvSpPr>
          <p:nvPr/>
        </p:nvSpPr>
        <p:spPr bwMode="auto">
          <a:xfrm>
            <a:off x="-67733" y="0"/>
            <a:ext cx="5182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Antimicrobial protein interactions with the 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6119" r="28617" b="7527"/>
          <a:stretch/>
        </p:blipFill>
        <p:spPr>
          <a:xfrm>
            <a:off x="5019474" y="535022"/>
            <a:ext cx="2937507" cy="4105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14897" r="28192" b="17924"/>
          <a:stretch/>
        </p:blipFill>
        <p:spPr>
          <a:xfrm>
            <a:off x="1138134" y="821226"/>
            <a:ext cx="1848255" cy="1680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7242" y="2597286"/>
            <a:ext cx="1291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Lysozyme</a:t>
            </a:r>
          </a:p>
          <a:p>
            <a:r>
              <a:rPr lang="en-GB" b="1" dirty="0" err="1"/>
              <a:t>pI</a:t>
            </a:r>
            <a:r>
              <a:rPr lang="en-GB" b="1" dirty="0"/>
              <a:t> 11.35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6816" y="4607669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Lactoferrin</a:t>
            </a:r>
          </a:p>
          <a:p>
            <a:r>
              <a:rPr lang="en-GB" b="1" dirty="0" err="1"/>
              <a:t>pI</a:t>
            </a:r>
            <a:r>
              <a:rPr lang="en-GB" b="1" dirty="0"/>
              <a:t> 8.7</a:t>
            </a:r>
          </a:p>
        </p:txBody>
      </p:sp>
      <p:pic>
        <p:nvPicPr>
          <p:cNvPr id="9" name="Picture 12" descr="http://chemtips.files.wordpress.com/2012/10/bacterial-membrane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3" t="3468"/>
          <a:stretch>
            <a:fillRect/>
          </a:stretch>
        </p:blipFill>
        <p:spPr bwMode="auto">
          <a:xfrm>
            <a:off x="338812" y="3433865"/>
            <a:ext cx="4498625" cy="294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196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6"/>
          <a:stretch/>
        </p:blipFill>
        <p:spPr bwMode="auto">
          <a:xfrm>
            <a:off x="710546" y="933860"/>
            <a:ext cx="8248202" cy="465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3"/>
          <p:cNvSpPr txBox="1">
            <a:spLocks noChangeArrowheads="1"/>
          </p:cNvSpPr>
          <p:nvPr/>
        </p:nvSpPr>
        <p:spPr bwMode="auto">
          <a:xfrm>
            <a:off x="0" y="0"/>
            <a:ext cx="79510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Floating Model Gram Negative Bacterial Membranes : Interaction Studies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Lactoferrin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64604" y="558367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Distance / Å</a:t>
            </a:r>
          </a:p>
        </p:txBody>
      </p:sp>
    </p:spTree>
    <p:extLst>
      <p:ext uri="{BB962C8B-B14F-4D97-AF65-F5344CB8AC3E}">
        <p14:creationId xmlns:p14="http://schemas.microsoft.com/office/powerpoint/2010/main" val="3634755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1"/>
          <a:stretch/>
        </p:blipFill>
        <p:spPr bwMode="auto">
          <a:xfrm>
            <a:off x="775239" y="1254867"/>
            <a:ext cx="7834933" cy="449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3"/>
          <p:cNvSpPr txBox="1">
            <a:spLocks noChangeArrowheads="1"/>
          </p:cNvSpPr>
          <p:nvPr/>
        </p:nvSpPr>
        <p:spPr bwMode="auto">
          <a:xfrm>
            <a:off x="0" y="0"/>
            <a:ext cx="79510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risande Light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risande Light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isande Light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isande Light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isande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Floating Model Gram Negative Bacterial Membranes : Interaction Studies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pitchFamily="34" charset="0"/>
                <a:cs typeface="Calibri" pitchFamily="34" charset="0"/>
              </a:rPr>
              <a:t>Lysozyme </a:t>
            </a:r>
          </a:p>
        </p:txBody>
      </p:sp>
    </p:spTree>
    <p:extLst>
      <p:ext uri="{BB962C8B-B14F-4D97-AF65-F5344CB8AC3E}">
        <p14:creationId xmlns:p14="http://schemas.microsoft.com/office/powerpoint/2010/main" val="3478071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333190"/>
            <a:ext cx="4504135" cy="5542356"/>
            <a:chOff x="105808" y="333190"/>
            <a:chExt cx="4626928" cy="5549289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8" y="1167418"/>
              <a:ext cx="4626928" cy="4715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4382" y="333190"/>
              <a:ext cx="36583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latin typeface="Palatino Linotype" panose="02040502050505030304" pitchFamily="18" charset="0"/>
                </a:rPr>
                <a:t>Non-mutated bacterial Model</a:t>
              </a:r>
            </a:p>
          </p:txBody>
        </p:sp>
      </p:grp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62" y="1167418"/>
            <a:ext cx="3761774" cy="543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637752" y="298405"/>
            <a:ext cx="2767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latin typeface="Palatino Linotype" panose="02040502050505030304" pitchFamily="18" charset="0"/>
              </a:rPr>
              <a:t>PmB</a:t>
            </a:r>
            <a:r>
              <a:rPr lang="en-GB" sz="2000" b="1" dirty="0">
                <a:latin typeface="Palatino Linotype" panose="02040502050505030304" pitchFamily="18" charset="0"/>
              </a:rPr>
              <a:t> resistant mutant </a:t>
            </a:r>
          </a:p>
          <a:p>
            <a:pPr algn="ctr"/>
            <a:r>
              <a:rPr lang="en-GB" sz="2000" b="1" dirty="0">
                <a:latin typeface="Palatino Linotype" panose="02040502050505030304" pitchFamily="18" charset="0"/>
              </a:rPr>
              <a:t>bacterial Model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77107" y="94004"/>
            <a:ext cx="47818" cy="67085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58" y="1020971"/>
            <a:ext cx="21113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age result for polymyxin 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67" y="520041"/>
            <a:ext cx="1539804" cy="1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90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electron micrograph cell membr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85" y="3953691"/>
            <a:ext cx="4600201" cy="237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719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Real Membranes : Difficulty in Obtaining Precision Molecular Information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46" y="86327"/>
            <a:ext cx="5738267" cy="405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49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9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FSB interpretation with MD Simulations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212" y="3451411"/>
            <a:ext cx="4726599" cy="287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51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Hughes et al, </a:t>
            </a:r>
            <a:r>
              <a:rPr lang="en-GB" b="1" dirty="0" err="1"/>
              <a:t>Biophys</a:t>
            </a:r>
            <a:r>
              <a:rPr lang="en-GB" b="1" dirty="0"/>
              <a:t> J, 2019, 116, 1096-1106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71" y="454763"/>
            <a:ext cx="3485126" cy="283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5029" y="399487"/>
            <a:ext cx="248478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863932" y="1791271"/>
            <a:ext cx="248478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516108" y="292657"/>
            <a:ext cx="248478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562973" y="3317233"/>
            <a:ext cx="248478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989854" y="3421256"/>
            <a:ext cx="248478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562973" y="5074497"/>
            <a:ext cx="248478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25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303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Advanced Self-Assembled ~Planar Floating Membranes.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23642" r="4286" b="13017"/>
          <a:stretch/>
        </p:blipFill>
        <p:spPr>
          <a:xfrm>
            <a:off x="4221480" y="1467200"/>
            <a:ext cx="4478383" cy="241160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1" y="860458"/>
            <a:ext cx="3483429" cy="339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3" y="3474720"/>
            <a:ext cx="5738267" cy="405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84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/>
          <a:stretch/>
        </p:blipFill>
        <p:spPr bwMode="auto">
          <a:xfrm>
            <a:off x="1323617" y="1326570"/>
            <a:ext cx="6733231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87624" y="5013176"/>
            <a:ext cx="50405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9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Self-Assembled fluid phase Membrane with ~1nm solution Interlayer between the SAM and </a:t>
            </a:r>
          </a:p>
          <a:p>
            <a:r>
              <a:rPr lang="en-GB" b="1" dirty="0"/>
              <a:t>Membrane </a:t>
            </a:r>
          </a:p>
        </p:txBody>
      </p:sp>
    </p:spTree>
    <p:extLst>
      <p:ext uri="{BB962C8B-B14F-4D97-AF65-F5344CB8AC3E}">
        <p14:creationId xmlns:p14="http://schemas.microsoft.com/office/powerpoint/2010/main" val="1327628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 rot="16200000">
            <a:off x="752279" y="3243692"/>
            <a:ext cx="3471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Scattering Length Density  / Å</a:t>
            </a:r>
            <a:r>
              <a:rPr lang="en-GB" sz="2000" b="1" baseline="30000" dirty="0"/>
              <a:t>-2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802008" y="1328260"/>
            <a:ext cx="2062370" cy="585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0 </a:t>
            </a:r>
            <a:r>
              <a:rPr lang="en-GB" sz="2400" b="1" dirty="0" err="1"/>
              <a:t>mM</a:t>
            </a:r>
            <a:r>
              <a:rPr lang="en-GB" sz="2400" b="1" dirty="0"/>
              <a:t> </a:t>
            </a:r>
            <a:r>
              <a:rPr lang="en-GB" sz="2400" b="1" dirty="0" err="1"/>
              <a:t>NaCl</a:t>
            </a:r>
            <a:endParaRPr lang="en-GB" sz="2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3861228" y="5288507"/>
            <a:ext cx="1746426" cy="468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Distance / Å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2421964" y="1795167"/>
            <a:ext cx="5019381" cy="3437609"/>
            <a:chOff x="2484078" y="1168277"/>
            <a:chExt cx="5040250" cy="3437609"/>
          </a:xfrm>
        </p:grpSpPr>
        <p:sp>
          <p:nvSpPr>
            <p:cNvPr id="9" name="Rectangle 8"/>
            <p:cNvSpPr/>
            <p:nvPr/>
          </p:nvSpPr>
          <p:spPr>
            <a:xfrm>
              <a:off x="5418988" y="1517964"/>
              <a:ext cx="1062174" cy="26804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51113" y="1511678"/>
              <a:ext cx="333474" cy="26804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2824800" y="2655920"/>
              <a:ext cx="804955" cy="47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Gold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3046167" y="2434553"/>
              <a:ext cx="1474438" cy="438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COOH-SAM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4145778" y="1600311"/>
              <a:ext cx="522550" cy="399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HG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4955473" y="1605632"/>
              <a:ext cx="522550" cy="399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HG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4036879" y="2312745"/>
              <a:ext cx="1489879" cy="47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POPC Tails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5457025" y="2884139"/>
              <a:ext cx="1241768" cy="47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Solution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3758567" y="3099928"/>
              <a:ext cx="814220" cy="399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Water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09791" y="2081052"/>
              <a:ext cx="1114537" cy="46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AuMW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409791" y="1533463"/>
              <a:ext cx="732077" cy="46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</a:t>
              </a:r>
              <a:r>
                <a:rPr lang="en-GB" b="1" baseline="-25000" dirty="0"/>
                <a:t>2</a:t>
              </a:r>
              <a:r>
                <a:rPr lang="en-GB" b="1" dirty="0"/>
                <a:t>O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9791" y="3632555"/>
              <a:ext cx="732077" cy="46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</a:t>
              </a:r>
              <a:r>
                <a:rPr lang="en-GB" b="1" baseline="-25000" dirty="0"/>
                <a:t>2</a:t>
              </a:r>
              <a:r>
                <a:rPr lang="en-GB" b="1" dirty="0"/>
                <a:t>O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78" y="1168277"/>
              <a:ext cx="4425498" cy="3437609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2435838" y="1351108"/>
            <a:ext cx="4921623" cy="3895807"/>
            <a:chOff x="2577353" y="5269965"/>
            <a:chExt cx="4921623" cy="3895807"/>
          </a:xfrm>
        </p:grpSpPr>
        <p:sp>
          <p:nvSpPr>
            <p:cNvPr id="98" name="Rectangle 97"/>
            <p:cNvSpPr/>
            <p:nvPr/>
          </p:nvSpPr>
          <p:spPr>
            <a:xfrm>
              <a:off x="2721429" y="5323115"/>
              <a:ext cx="4724400" cy="3842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13866" y="6053765"/>
              <a:ext cx="707824" cy="26851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70277" y="6059811"/>
              <a:ext cx="504874" cy="26851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2914176" y="7174970"/>
              <a:ext cx="806363" cy="46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Gold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3144810" y="7044439"/>
              <a:ext cx="1477016" cy="42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COOH-SAM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4520250" y="6173477"/>
              <a:ext cx="523464" cy="3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HG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5341296" y="6202026"/>
              <a:ext cx="523464" cy="3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HG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4490199" y="6993459"/>
              <a:ext cx="1492484" cy="46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POPC Tails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5472030" y="7483982"/>
              <a:ext cx="1243939" cy="46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Solution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3888656" y="7594348"/>
              <a:ext cx="1064349" cy="503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Water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96131" y="6112388"/>
              <a:ext cx="711102" cy="46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</a:t>
              </a:r>
              <a:r>
                <a:rPr lang="en-GB" b="1" baseline="-25000" dirty="0"/>
                <a:t>2</a:t>
              </a:r>
              <a:r>
                <a:rPr lang="en-GB" b="1" dirty="0"/>
                <a:t>O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15326" y="8267906"/>
              <a:ext cx="711102" cy="46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</a:t>
              </a:r>
              <a:r>
                <a:rPr lang="en-GB" b="1" baseline="-25000" dirty="0"/>
                <a:t>2</a:t>
              </a:r>
              <a:r>
                <a:rPr lang="en-GB" b="1" dirty="0"/>
                <a:t>O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416373" y="6699782"/>
              <a:ext cx="1082603" cy="46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AuMW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34782" y="5269965"/>
              <a:ext cx="2394971" cy="586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200 </a:t>
              </a:r>
              <a:r>
                <a:rPr lang="en-GB" sz="2400" b="1" dirty="0" err="1"/>
                <a:t>mM</a:t>
              </a:r>
              <a:r>
                <a:rPr lang="en-GB" sz="2400" b="1" dirty="0"/>
                <a:t> </a:t>
              </a:r>
              <a:r>
                <a:rPr lang="en-GB" sz="2400" b="1" dirty="0" err="1"/>
                <a:t>NaCl</a:t>
              </a:r>
              <a:endParaRPr lang="en-GB" sz="2400" b="1" dirty="0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353" y="5707094"/>
              <a:ext cx="4365539" cy="3449713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2438401" y="1360714"/>
            <a:ext cx="5018314" cy="3995057"/>
            <a:chOff x="3559630" y="5355771"/>
            <a:chExt cx="5018314" cy="3995057"/>
          </a:xfrm>
        </p:grpSpPr>
        <p:grpSp>
          <p:nvGrpSpPr>
            <p:cNvPr id="101" name="Group 100"/>
            <p:cNvGrpSpPr/>
            <p:nvPr/>
          </p:nvGrpSpPr>
          <p:grpSpPr>
            <a:xfrm>
              <a:off x="3559630" y="5355771"/>
              <a:ext cx="5018314" cy="3995057"/>
              <a:chOff x="3559630" y="5355771"/>
              <a:chExt cx="5018314" cy="3995057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3722916" y="5355771"/>
                <a:ext cx="4811485" cy="39950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043046" y="6135555"/>
                <a:ext cx="479578" cy="267287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142720" y="6141573"/>
                <a:ext cx="635440" cy="267287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3941872" y="7268570"/>
                <a:ext cx="802681" cy="464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Gold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4149715" y="7128011"/>
                <a:ext cx="1470273" cy="426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/>
                  <a:t>COOH-SAM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6200000">
                <a:off x="4968104" y="7581416"/>
                <a:ext cx="976345" cy="464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Water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6200000">
                <a:off x="5617331" y="6240342"/>
                <a:ext cx="521074" cy="387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HG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6200000">
                <a:off x="6564471" y="6245647"/>
                <a:ext cx="521074" cy="387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HG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6200000">
                <a:off x="5626049" y="6843317"/>
                <a:ext cx="1485670" cy="464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POPC Tails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6200000">
                <a:off x="6706804" y="7365782"/>
                <a:ext cx="1238260" cy="464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Solution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405383" y="6150914"/>
                <a:ext cx="710654" cy="466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D</a:t>
                </a:r>
                <a:r>
                  <a:rPr lang="en-GB" b="1" baseline="-25000" dirty="0"/>
                  <a:t>2</a:t>
                </a:r>
                <a:r>
                  <a:rPr lang="en-GB" b="1" dirty="0"/>
                  <a:t>O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496022" y="6696956"/>
                <a:ext cx="1081922" cy="466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AuMW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405383" y="8244076"/>
                <a:ext cx="710654" cy="466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H</a:t>
                </a:r>
                <a:r>
                  <a:rPr lang="en-GB" b="1" baseline="-25000" dirty="0"/>
                  <a:t>2</a:t>
                </a:r>
                <a:r>
                  <a:rPr lang="en-GB" b="1" dirty="0"/>
                  <a:t>O</a:t>
                </a: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630" y="5764223"/>
                <a:ext cx="4384715" cy="3455977"/>
              </a:xfrm>
              <a:prstGeom prst="rect">
                <a:avLst/>
              </a:prstGeom>
            </p:spPr>
          </p:pic>
        </p:grpSp>
        <p:sp>
          <p:nvSpPr>
            <p:cNvPr id="78" name="TextBox 77"/>
            <p:cNvSpPr txBox="1"/>
            <p:nvPr/>
          </p:nvSpPr>
          <p:spPr>
            <a:xfrm>
              <a:off x="4041930" y="5355773"/>
              <a:ext cx="2393464" cy="583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100 </a:t>
              </a:r>
              <a:r>
                <a:rPr lang="en-GB" sz="2400" b="1" dirty="0" err="1"/>
                <a:t>mM</a:t>
              </a:r>
              <a:r>
                <a:rPr lang="en-GB" sz="2400" b="1" dirty="0"/>
                <a:t> </a:t>
              </a:r>
              <a:r>
                <a:rPr lang="en-GB" sz="2400" b="1" dirty="0" err="1"/>
                <a:t>NaCl</a:t>
              </a:r>
              <a:endParaRPr lang="en-GB" sz="2400" b="1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439938" y="1262743"/>
            <a:ext cx="4973233" cy="4060371"/>
            <a:chOff x="-1195890" y="4452256"/>
            <a:chExt cx="4973233" cy="4060371"/>
          </a:xfrm>
        </p:grpSpPr>
        <p:sp>
          <p:nvSpPr>
            <p:cNvPr id="94" name="Rectangle 93"/>
            <p:cNvSpPr/>
            <p:nvPr/>
          </p:nvSpPr>
          <p:spPr>
            <a:xfrm>
              <a:off x="-1001485" y="4506685"/>
              <a:ext cx="4561114" cy="4005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90028" y="5378034"/>
              <a:ext cx="1005867" cy="26511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71037" y="5372063"/>
              <a:ext cx="329301" cy="26511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601238" y="6311024"/>
              <a:ext cx="1458567" cy="425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COOH-SAM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825222" y="6488883"/>
              <a:ext cx="796291" cy="464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Gold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131517" y="6987369"/>
              <a:ext cx="805456" cy="386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Water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510047" y="5459706"/>
              <a:ext cx="516925" cy="386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312556" y="5447535"/>
              <a:ext cx="516925" cy="386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09279" y="6171822"/>
              <a:ext cx="1473842" cy="464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POPC Tails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744322" y="6702078"/>
              <a:ext cx="1228402" cy="464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Solution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38007" y="5371953"/>
              <a:ext cx="709775" cy="463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</a:t>
              </a:r>
              <a:r>
                <a:rPr lang="en-GB" b="1" baseline="-25000" dirty="0"/>
                <a:t>2</a:t>
              </a:r>
              <a:r>
                <a:rPr lang="en-GB" b="1" dirty="0"/>
                <a:t>O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34174" y="7484067"/>
              <a:ext cx="709775" cy="463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</a:t>
              </a:r>
              <a:r>
                <a:rPr lang="en-GB" b="1" baseline="-25000" dirty="0"/>
                <a:t>2</a:t>
              </a:r>
              <a:r>
                <a:rPr lang="en-GB" b="1" dirty="0"/>
                <a:t>O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96761" y="5975116"/>
              <a:ext cx="1080582" cy="463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AuMW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-652729" y="4452256"/>
              <a:ext cx="3340735" cy="578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0 </a:t>
              </a:r>
              <a:r>
                <a:rPr lang="en-GB" sz="2400" b="1" dirty="0" err="1"/>
                <a:t>mM</a:t>
              </a:r>
              <a:r>
                <a:rPr lang="en-GB" sz="2400" b="1" dirty="0"/>
                <a:t> </a:t>
              </a:r>
              <a:r>
                <a:rPr lang="en-GB" sz="2400" b="1" dirty="0" err="1"/>
                <a:t>NaCl</a:t>
              </a:r>
              <a:r>
                <a:rPr lang="en-GB" sz="2400" b="1" dirty="0"/>
                <a:t> (return)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890" y="4993951"/>
              <a:ext cx="4419675" cy="3428250"/>
            </a:xfrm>
            <a:prstGeom prst="rect">
              <a:avLst/>
            </a:prstGeom>
          </p:spPr>
        </p:pic>
      </p:grpSp>
      <p:sp>
        <p:nvSpPr>
          <p:cNvPr id="104" name="TextBox 103"/>
          <p:cNvSpPr txBox="1"/>
          <p:nvPr/>
        </p:nvSpPr>
        <p:spPr>
          <a:xfrm>
            <a:off x="0" y="0"/>
            <a:ext cx="628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Electrolytes Change Membrane to surface distance – Reversibly!</a:t>
            </a:r>
          </a:p>
        </p:txBody>
      </p:sp>
    </p:spTree>
    <p:extLst>
      <p:ext uri="{BB962C8B-B14F-4D97-AF65-F5344CB8AC3E}">
        <p14:creationId xmlns:p14="http://schemas.microsoft.com/office/powerpoint/2010/main" val="167166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851920" y="1700808"/>
            <a:ext cx="2880320" cy="3573016"/>
            <a:chOff x="4230381" y="864196"/>
            <a:chExt cx="4446075" cy="456612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864196"/>
              <a:ext cx="4032448" cy="4464789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084168" y="4968652"/>
              <a:ext cx="1019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Q / Å</a:t>
              </a:r>
              <a:r>
                <a:rPr lang="en-GB" sz="2400" b="1" baseline="30000" dirty="0"/>
                <a:t>-1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6200000">
              <a:off x="3278198" y="2927746"/>
              <a:ext cx="2366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Reflectivity </a:t>
              </a:r>
              <a:r>
                <a:rPr lang="en-GB" sz="2400" b="1" i="1" dirty="0"/>
                <a:t> × </a:t>
              </a:r>
              <a:r>
                <a:rPr lang="en-GB" sz="2400" b="1" dirty="0"/>
                <a:t> Q</a:t>
              </a:r>
              <a:r>
                <a:rPr lang="en-GB" sz="2400" b="1" baseline="30000" dirty="0"/>
                <a:t>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740352" y="1224236"/>
              <a:ext cx="253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I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68344" y="194431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II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8344" y="2664396"/>
              <a:ext cx="391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III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68344" y="3456484"/>
              <a:ext cx="405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IV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3198130" cy="657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72816"/>
            <a:ext cx="1758594" cy="343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992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766458" y="3570514"/>
            <a:ext cx="1730828" cy="1534886"/>
            <a:chOff x="3755572" y="3037114"/>
            <a:chExt cx="1730828" cy="1534886"/>
          </a:xfrm>
        </p:grpSpPr>
        <p:sp>
          <p:nvSpPr>
            <p:cNvPr id="15" name="Left-Right-Up Arrow 14"/>
            <p:cNvSpPr/>
            <p:nvPr/>
          </p:nvSpPr>
          <p:spPr>
            <a:xfrm>
              <a:off x="3755572" y="3037114"/>
              <a:ext cx="1730828" cy="1534886"/>
            </a:xfrm>
            <a:prstGeom prst="leftRight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08512" y="3901278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+ </a:t>
              </a:r>
              <a:r>
                <a:rPr lang="en-GB" sz="2800" b="1" dirty="0" err="1">
                  <a:solidFill>
                    <a:schemeClr val="bg1"/>
                  </a:solidFill>
                </a:rPr>
                <a:t>NaCl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86" y="564680"/>
            <a:ext cx="2170994" cy="267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43739" y="4912027"/>
            <a:ext cx="828140" cy="1619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00" b="1" dirty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1451" y="8608325"/>
            <a:ext cx="5666822" cy="108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Figure 2, Potential Differing  Mechanisms which cause increased bilayer to surface distance.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64" y="2812447"/>
            <a:ext cx="2316221" cy="353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475446" y="2852057"/>
            <a:ext cx="2765040" cy="3523549"/>
            <a:chOff x="5573418" y="4005942"/>
            <a:chExt cx="2238910" cy="268535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071" y="4005942"/>
              <a:ext cx="1726816" cy="2685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573418" y="6131836"/>
              <a:ext cx="2238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Secondary Hydration 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Forces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898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Two viable Mechanisms explain observed results – one known for surfaces another for lipids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972" y="6389914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Petrache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et a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l, PNAS, 2006, 103, 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87" y="6357256"/>
            <a:ext cx="2660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Parson 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, PCCP, 2011, 13</a:t>
            </a:r>
          </a:p>
        </p:txBody>
      </p:sp>
    </p:spTree>
    <p:extLst>
      <p:ext uri="{BB962C8B-B14F-4D97-AF65-F5344CB8AC3E}">
        <p14:creationId xmlns:p14="http://schemas.microsoft.com/office/powerpoint/2010/main" val="4001217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69" y="1197563"/>
            <a:ext cx="6928115" cy="43323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845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 New Self-assembled Floating Membrane System with Tuneable Aqueous Interlayers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4333" y="6334780"/>
            <a:ext cx="9168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Clifton et al. (2019): Self-Assembled Fluid Phase Floating Membranes with Tuneable Water Interlayers. </a:t>
            </a:r>
            <a:r>
              <a:rPr lang="en-GB" sz="1400" dirty="0" err="1"/>
              <a:t>ChemRxiv</a:t>
            </a:r>
            <a:r>
              <a:rPr lang="en-GB" sz="1400" dirty="0"/>
              <a:t>. Preprint.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828298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073" y="-9144"/>
            <a:ext cx="1219199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7250" y="0"/>
            <a:ext cx="4159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Thank you for listening </a:t>
            </a:r>
          </a:p>
        </p:txBody>
      </p:sp>
    </p:spTree>
    <p:extLst>
      <p:ext uri="{BB962C8B-B14F-4D97-AF65-F5344CB8AC3E}">
        <p14:creationId xmlns:p14="http://schemas.microsoft.com/office/powerpoint/2010/main" val="46661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96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Model Membranes : Allow for Precision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28048"/>
          <a:stretch/>
        </p:blipFill>
        <p:spPr>
          <a:xfrm>
            <a:off x="984067" y="3753466"/>
            <a:ext cx="2804161" cy="19957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965321" y="1940127"/>
            <a:ext cx="2744531" cy="1221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227" name="Group 226"/>
          <p:cNvGrpSpPr/>
          <p:nvPr/>
        </p:nvGrpSpPr>
        <p:grpSpPr>
          <a:xfrm>
            <a:off x="974063" y="1558834"/>
            <a:ext cx="2751704" cy="473783"/>
            <a:chOff x="965354" y="1605578"/>
            <a:chExt cx="2751704" cy="278994"/>
          </a:xfrm>
        </p:grpSpPr>
        <p:grpSp>
          <p:nvGrpSpPr>
            <p:cNvPr id="120" name="Group 119"/>
            <p:cNvGrpSpPr/>
            <p:nvPr/>
          </p:nvGrpSpPr>
          <p:grpSpPr>
            <a:xfrm>
              <a:off x="965354" y="1609933"/>
              <a:ext cx="1380104" cy="274639"/>
              <a:chOff x="965354" y="1609933"/>
              <a:chExt cx="1380104" cy="274639"/>
            </a:xfrm>
          </p:grpSpPr>
          <p:grpSp>
            <p:nvGrpSpPr>
              <p:cNvPr id="1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965354" y="1609949"/>
                <a:ext cx="74612" cy="260350"/>
                <a:chOff x="3243" y="618"/>
                <a:chExt cx="47" cy="164"/>
              </a:xfrm>
            </p:grpSpPr>
            <p:sp>
              <p:nvSpPr>
                <p:cNvPr id="1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27836" y="1609949"/>
                <a:ext cx="74612" cy="260350"/>
                <a:chOff x="3243" y="618"/>
                <a:chExt cx="47" cy="164"/>
              </a:xfrm>
            </p:grpSpPr>
            <p:sp>
              <p:nvSpPr>
                <p:cNvPr id="2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94502" y="1614696"/>
                <a:ext cx="74612" cy="260350"/>
                <a:chOff x="3243" y="618"/>
                <a:chExt cx="47" cy="164"/>
              </a:xfrm>
            </p:grpSpPr>
            <p:sp>
              <p:nvSpPr>
                <p:cNvPr id="2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161184" y="1619459"/>
                <a:ext cx="74612" cy="260350"/>
                <a:chOff x="3243" y="618"/>
                <a:chExt cx="47" cy="164"/>
              </a:xfrm>
            </p:grpSpPr>
            <p:sp>
              <p:nvSpPr>
                <p:cNvPr id="3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22529" y="1614712"/>
                <a:ext cx="74612" cy="260350"/>
                <a:chOff x="3243" y="618"/>
                <a:chExt cx="47" cy="164"/>
              </a:xfrm>
            </p:grpSpPr>
            <p:sp>
              <p:nvSpPr>
                <p:cNvPr id="3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85011" y="1614712"/>
                <a:ext cx="74612" cy="260350"/>
                <a:chOff x="3243" y="618"/>
                <a:chExt cx="47" cy="164"/>
              </a:xfrm>
            </p:grpSpPr>
            <p:sp>
              <p:nvSpPr>
                <p:cNvPr id="4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351677" y="1619459"/>
                <a:ext cx="74612" cy="260350"/>
                <a:chOff x="3243" y="618"/>
                <a:chExt cx="47" cy="164"/>
              </a:xfrm>
            </p:grpSpPr>
            <p:sp>
              <p:nvSpPr>
                <p:cNvPr id="4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18359" y="1624222"/>
                <a:ext cx="74612" cy="260350"/>
                <a:chOff x="3243" y="618"/>
                <a:chExt cx="47" cy="164"/>
              </a:xfrm>
            </p:grpSpPr>
            <p:sp>
              <p:nvSpPr>
                <p:cNvPr id="5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84466" y="1619474"/>
                <a:ext cx="74612" cy="260350"/>
                <a:chOff x="3243" y="618"/>
                <a:chExt cx="47" cy="164"/>
              </a:xfrm>
            </p:grpSpPr>
            <p:sp>
              <p:nvSpPr>
                <p:cNvPr id="5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546948" y="1619474"/>
                <a:ext cx="74612" cy="260350"/>
                <a:chOff x="3243" y="618"/>
                <a:chExt cx="47" cy="164"/>
              </a:xfrm>
            </p:grpSpPr>
            <p:sp>
              <p:nvSpPr>
                <p:cNvPr id="6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6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13614" y="1624221"/>
                <a:ext cx="74612" cy="260350"/>
                <a:chOff x="3243" y="618"/>
                <a:chExt cx="47" cy="164"/>
              </a:xfrm>
            </p:grpSpPr>
            <p:sp>
              <p:nvSpPr>
                <p:cNvPr id="6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80296" y="1624221"/>
                <a:ext cx="74612" cy="260350"/>
                <a:chOff x="3243" y="618"/>
                <a:chExt cx="47" cy="164"/>
              </a:xfrm>
            </p:grpSpPr>
            <p:sp>
              <p:nvSpPr>
                <p:cNvPr id="7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7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746962" y="1619442"/>
                <a:ext cx="74612" cy="260350"/>
                <a:chOff x="3243" y="618"/>
                <a:chExt cx="47" cy="164"/>
              </a:xfrm>
            </p:grpSpPr>
            <p:sp>
              <p:nvSpPr>
                <p:cNvPr id="7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13644" y="1619442"/>
                <a:ext cx="74612" cy="260350"/>
                <a:chOff x="3243" y="618"/>
                <a:chExt cx="47" cy="164"/>
              </a:xfrm>
            </p:grpSpPr>
            <p:sp>
              <p:nvSpPr>
                <p:cNvPr id="8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80326" y="1614679"/>
                <a:ext cx="74612" cy="260350"/>
                <a:chOff x="3243" y="618"/>
                <a:chExt cx="47" cy="164"/>
              </a:xfrm>
            </p:grpSpPr>
            <p:sp>
              <p:nvSpPr>
                <p:cNvPr id="8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947008" y="1619442"/>
                <a:ext cx="74612" cy="260350"/>
                <a:chOff x="3243" y="618"/>
                <a:chExt cx="47" cy="164"/>
              </a:xfrm>
            </p:grpSpPr>
            <p:sp>
              <p:nvSpPr>
                <p:cNvPr id="9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08908" y="1619459"/>
                <a:ext cx="74612" cy="260350"/>
                <a:chOff x="3243" y="618"/>
                <a:chExt cx="47" cy="164"/>
              </a:xfrm>
            </p:grpSpPr>
            <p:sp>
              <p:nvSpPr>
                <p:cNvPr id="9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80346" y="1614696"/>
                <a:ext cx="74612" cy="260350"/>
                <a:chOff x="3243" y="618"/>
                <a:chExt cx="47" cy="164"/>
              </a:xfrm>
            </p:grpSpPr>
            <p:sp>
              <p:nvSpPr>
                <p:cNvPr id="10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0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147021" y="1609933"/>
                <a:ext cx="74612" cy="260350"/>
                <a:chOff x="3243" y="618"/>
                <a:chExt cx="47" cy="164"/>
              </a:xfrm>
            </p:grpSpPr>
            <p:sp>
              <p:nvSpPr>
                <p:cNvPr id="10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08933" y="1614696"/>
                <a:ext cx="74612" cy="260350"/>
                <a:chOff x="3243" y="618"/>
                <a:chExt cx="47" cy="164"/>
              </a:xfrm>
            </p:grpSpPr>
            <p:sp>
              <p:nvSpPr>
                <p:cNvPr id="11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1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70846" y="1614696"/>
                <a:ext cx="74612" cy="260350"/>
                <a:chOff x="3243" y="618"/>
                <a:chExt cx="47" cy="164"/>
              </a:xfrm>
            </p:grpSpPr>
            <p:sp>
              <p:nvSpPr>
                <p:cNvPr id="116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21" name="Group 120"/>
            <p:cNvGrpSpPr/>
            <p:nvPr/>
          </p:nvGrpSpPr>
          <p:grpSpPr>
            <a:xfrm>
              <a:off x="2336954" y="1605578"/>
              <a:ext cx="1380104" cy="274639"/>
              <a:chOff x="965354" y="1609933"/>
              <a:chExt cx="1380104" cy="274639"/>
            </a:xfrm>
          </p:grpSpPr>
          <p:grpSp>
            <p:nvGrpSpPr>
              <p:cNvPr id="12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965354" y="1609949"/>
                <a:ext cx="74612" cy="260350"/>
                <a:chOff x="3243" y="618"/>
                <a:chExt cx="47" cy="164"/>
              </a:xfrm>
            </p:grpSpPr>
            <p:sp>
              <p:nvSpPr>
                <p:cNvPr id="22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3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27836" y="1609949"/>
                <a:ext cx="74612" cy="260350"/>
                <a:chOff x="3243" y="618"/>
                <a:chExt cx="47" cy="164"/>
              </a:xfrm>
            </p:grpSpPr>
            <p:sp>
              <p:nvSpPr>
                <p:cNvPr id="21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4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094502" y="1614696"/>
                <a:ext cx="74612" cy="260350"/>
                <a:chOff x="3243" y="618"/>
                <a:chExt cx="47" cy="164"/>
              </a:xfrm>
            </p:grpSpPr>
            <p:sp>
              <p:nvSpPr>
                <p:cNvPr id="21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161184" y="1619459"/>
                <a:ext cx="74612" cy="260350"/>
                <a:chOff x="3243" y="618"/>
                <a:chExt cx="47" cy="164"/>
              </a:xfrm>
            </p:grpSpPr>
            <p:sp>
              <p:nvSpPr>
                <p:cNvPr id="21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6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22529" y="1614712"/>
                <a:ext cx="74612" cy="260350"/>
                <a:chOff x="3243" y="618"/>
                <a:chExt cx="47" cy="164"/>
              </a:xfrm>
            </p:grpSpPr>
            <p:sp>
              <p:nvSpPr>
                <p:cNvPr id="20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7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285011" y="1614712"/>
                <a:ext cx="74612" cy="260350"/>
                <a:chOff x="3243" y="618"/>
                <a:chExt cx="47" cy="164"/>
              </a:xfrm>
            </p:grpSpPr>
            <p:sp>
              <p:nvSpPr>
                <p:cNvPr id="20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8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351677" y="1619459"/>
                <a:ext cx="74612" cy="260350"/>
                <a:chOff x="3243" y="618"/>
                <a:chExt cx="47" cy="164"/>
              </a:xfrm>
            </p:grpSpPr>
            <p:sp>
              <p:nvSpPr>
                <p:cNvPr id="19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9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18359" y="1624222"/>
                <a:ext cx="74612" cy="260350"/>
                <a:chOff x="3243" y="618"/>
                <a:chExt cx="47" cy="164"/>
              </a:xfrm>
            </p:grpSpPr>
            <p:sp>
              <p:nvSpPr>
                <p:cNvPr id="19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484466" y="1619474"/>
                <a:ext cx="74612" cy="260350"/>
                <a:chOff x="3243" y="618"/>
                <a:chExt cx="47" cy="164"/>
              </a:xfrm>
            </p:grpSpPr>
            <p:sp>
              <p:nvSpPr>
                <p:cNvPr id="19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546948" y="1619474"/>
                <a:ext cx="74612" cy="260350"/>
                <a:chOff x="3243" y="618"/>
                <a:chExt cx="47" cy="164"/>
              </a:xfrm>
            </p:grpSpPr>
            <p:sp>
              <p:nvSpPr>
                <p:cNvPr id="18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13614" y="1624221"/>
                <a:ext cx="74612" cy="260350"/>
                <a:chOff x="3243" y="618"/>
                <a:chExt cx="47" cy="164"/>
              </a:xfrm>
            </p:grpSpPr>
            <p:sp>
              <p:nvSpPr>
                <p:cNvPr id="18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3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680296" y="1624221"/>
                <a:ext cx="74612" cy="260350"/>
                <a:chOff x="3243" y="618"/>
                <a:chExt cx="47" cy="164"/>
              </a:xfrm>
            </p:grpSpPr>
            <p:sp>
              <p:nvSpPr>
                <p:cNvPr id="17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4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746962" y="1619442"/>
                <a:ext cx="74612" cy="260350"/>
                <a:chOff x="3243" y="618"/>
                <a:chExt cx="47" cy="164"/>
              </a:xfrm>
            </p:grpSpPr>
            <p:sp>
              <p:nvSpPr>
                <p:cNvPr id="17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5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13644" y="1619442"/>
                <a:ext cx="74612" cy="260350"/>
                <a:chOff x="3243" y="618"/>
                <a:chExt cx="47" cy="164"/>
              </a:xfrm>
            </p:grpSpPr>
            <p:sp>
              <p:nvSpPr>
                <p:cNvPr id="17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6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880326" y="1614679"/>
                <a:ext cx="74612" cy="260350"/>
                <a:chOff x="3243" y="618"/>
                <a:chExt cx="47" cy="164"/>
              </a:xfrm>
            </p:grpSpPr>
            <p:sp>
              <p:nvSpPr>
                <p:cNvPr id="16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7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1947008" y="1619442"/>
                <a:ext cx="74612" cy="260350"/>
                <a:chOff x="3243" y="618"/>
                <a:chExt cx="47" cy="164"/>
              </a:xfrm>
            </p:grpSpPr>
            <p:sp>
              <p:nvSpPr>
                <p:cNvPr id="16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8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08908" y="1619459"/>
                <a:ext cx="74612" cy="260350"/>
                <a:chOff x="3243" y="618"/>
                <a:chExt cx="47" cy="164"/>
              </a:xfrm>
            </p:grpSpPr>
            <p:sp>
              <p:nvSpPr>
                <p:cNvPr id="15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0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1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2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9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080346" y="1614696"/>
                <a:ext cx="74612" cy="260350"/>
                <a:chOff x="3243" y="618"/>
                <a:chExt cx="47" cy="164"/>
              </a:xfrm>
            </p:grpSpPr>
            <p:sp>
              <p:nvSpPr>
                <p:cNvPr id="15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6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7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8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0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147021" y="1609933"/>
                <a:ext cx="74612" cy="260350"/>
                <a:chOff x="3243" y="618"/>
                <a:chExt cx="47" cy="164"/>
              </a:xfrm>
            </p:grpSpPr>
            <p:sp>
              <p:nvSpPr>
                <p:cNvPr id="15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2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3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4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1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08933" y="1614696"/>
                <a:ext cx="74612" cy="260350"/>
                <a:chOff x="3243" y="618"/>
                <a:chExt cx="47" cy="164"/>
              </a:xfrm>
            </p:grpSpPr>
            <p:sp>
              <p:nvSpPr>
                <p:cNvPr id="14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2" name="Group 4"/>
              <p:cNvGrpSpPr>
                <a:grpSpLocks noChangeAspect="1"/>
              </p:cNvGrpSpPr>
              <p:nvPr/>
            </p:nvGrpSpPr>
            <p:grpSpPr bwMode="auto">
              <a:xfrm rot="10800000">
                <a:off x="2270846" y="1614696"/>
                <a:ext cx="74612" cy="260350"/>
                <a:chOff x="3243" y="618"/>
                <a:chExt cx="47" cy="164"/>
              </a:xfrm>
            </p:grpSpPr>
            <p:sp>
              <p:nvSpPr>
                <p:cNvPr id="14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43" y="618"/>
                  <a:ext cx="47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3246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8 w 30"/>
                    <a:gd name="T3" fmla="*/ 44 h 114"/>
                    <a:gd name="T4" fmla="*/ 0 w 30"/>
                    <a:gd name="T5" fmla="*/ 76 h 114"/>
                    <a:gd name="T6" fmla="*/ 24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8" y="44"/>
                      </a:cubicBezTo>
                      <a:cubicBezTo>
                        <a:pt x="27" y="57"/>
                        <a:pt x="1" y="64"/>
                        <a:pt x="0" y="76"/>
                      </a:cubicBezTo>
                      <a:cubicBezTo>
                        <a:pt x="0" y="87"/>
                        <a:pt x="12" y="101"/>
                        <a:pt x="24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" name="Freeform 6"/>
                <p:cNvSpPr>
                  <a:spLocks/>
                </p:cNvSpPr>
                <p:nvPr/>
              </p:nvSpPr>
              <p:spPr bwMode="auto">
                <a:xfrm>
                  <a:off x="3258" y="665"/>
                  <a:ext cx="30" cy="114"/>
                </a:xfrm>
                <a:custGeom>
                  <a:avLst/>
                  <a:gdLst>
                    <a:gd name="T0" fmla="*/ 8 w 30"/>
                    <a:gd name="T1" fmla="*/ 0 h 114"/>
                    <a:gd name="T2" fmla="*/ 29 w 30"/>
                    <a:gd name="T3" fmla="*/ 44 h 114"/>
                    <a:gd name="T4" fmla="*/ 1 w 30"/>
                    <a:gd name="T5" fmla="*/ 76 h 114"/>
                    <a:gd name="T6" fmla="*/ 25 w 30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14">
                      <a:moveTo>
                        <a:pt x="8" y="0"/>
                      </a:moveTo>
                      <a:cubicBezTo>
                        <a:pt x="19" y="16"/>
                        <a:pt x="30" y="31"/>
                        <a:pt x="29" y="44"/>
                      </a:cubicBezTo>
                      <a:cubicBezTo>
                        <a:pt x="27" y="57"/>
                        <a:pt x="1" y="64"/>
                        <a:pt x="1" y="76"/>
                      </a:cubicBezTo>
                      <a:cubicBezTo>
                        <a:pt x="0" y="87"/>
                        <a:pt x="12" y="101"/>
                        <a:pt x="25" y="114"/>
                      </a:cubicBez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" name="Oval 7"/>
                <p:cNvSpPr>
                  <a:spLocks noChangeArrowheads="1"/>
                </p:cNvSpPr>
                <p:nvPr/>
              </p:nvSpPr>
              <p:spPr bwMode="auto">
                <a:xfrm>
                  <a:off x="3246" y="618"/>
                  <a:ext cx="36" cy="5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pic>
        <p:nvPicPr>
          <p:cNvPr id="2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6"/>
          <a:stretch/>
        </p:blipFill>
        <p:spPr bwMode="auto">
          <a:xfrm>
            <a:off x="5100465" y="2416782"/>
            <a:ext cx="2534672" cy="165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9" name="TextBox 228"/>
          <p:cNvSpPr txBox="1"/>
          <p:nvPr/>
        </p:nvSpPr>
        <p:spPr>
          <a:xfrm>
            <a:off x="966652" y="1114696"/>
            <a:ext cx="131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Monolayers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944880" y="3374570"/>
            <a:ext cx="249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Supported Lipid Bilayers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5120640" y="2072639"/>
            <a:ext cx="9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Vesicles</a:t>
            </a:r>
          </a:p>
        </p:txBody>
      </p:sp>
    </p:spTree>
    <p:extLst>
      <p:ext uri="{BB962C8B-B14F-4D97-AF65-F5344CB8AC3E}">
        <p14:creationId xmlns:p14="http://schemas.microsoft.com/office/powerpoint/2010/main" val="96092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87" y="604811"/>
            <a:ext cx="5807574" cy="591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0" y="0"/>
            <a:ext cx="25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But Remember Accuracy</a:t>
            </a:r>
          </a:p>
        </p:txBody>
      </p:sp>
    </p:spTree>
    <p:extLst>
      <p:ext uri="{BB962C8B-B14F-4D97-AF65-F5344CB8AC3E}">
        <p14:creationId xmlns:p14="http://schemas.microsoft.com/office/powerpoint/2010/main" val="98851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0" y="0"/>
            <a:ext cx="6019800" cy="46831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algn="l"/>
            <a:r>
              <a:rPr lang="en-GB" altLang="en-US" sz="20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Neutron Reflectometry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8722" b="26191"/>
          <a:stretch/>
        </p:blipFill>
        <p:spPr>
          <a:xfrm>
            <a:off x="827335" y="426720"/>
            <a:ext cx="7315198" cy="3179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030"/>
            <a:ext cx="426719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79959"/>
            <a:ext cx="836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Clifton et al, 2019, Lipid-Protein Interactions, Methods in Molecular Biology, 201-251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26" y="3826868"/>
            <a:ext cx="4157868" cy="23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3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0" y="0"/>
            <a:ext cx="9144000" cy="8098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algn="l"/>
            <a:r>
              <a:rPr lang="en-GB" altLang="en-US" sz="20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Isotopic contrast allows for Individual Components to be Identified amongst Complex Samples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6" y="949233"/>
            <a:ext cx="4328160" cy="324611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919780"/>
              </p:ext>
            </p:extLst>
          </p:nvPr>
        </p:nvGraphicFramePr>
        <p:xfrm>
          <a:off x="722811" y="1323108"/>
          <a:ext cx="3503022" cy="1794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7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Element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Scattering Length (b)/ 10</a:t>
                      </a:r>
                      <a:r>
                        <a:rPr lang="en-GB" sz="1200" baseline="30000">
                          <a:solidFill>
                            <a:schemeClr val="tx1"/>
                          </a:solidFill>
                          <a:effectLst/>
                        </a:rPr>
                        <a:t>-5</a:t>
                      </a: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 Å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Hydrogen (99.98% protium)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-3.74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Deuterium 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6.671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Carbon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6.646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Nitrogen 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9.36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Oxygen 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5.803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Sulphur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2.847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Phosphorus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5.13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36" y="3727269"/>
            <a:ext cx="5973507" cy="44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1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7" y="892066"/>
            <a:ext cx="6775269" cy="5238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2917" y="925791"/>
            <a:ext cx="403463" cy="427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422017" y="875190"/>
            <a:ext cx="403463" cy="427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536509" y="3410271"/>
            <a:ext cx="403463" cy="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121185" y="3438377"/>
            <a:ext cx="403463" cy="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0" y="0"/>
            <a:ext cx="9144000" cy="8098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algn="l"/>
            <a:r>
              <a:rPr lang="en-GB" altLang="en-US" sz="20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Isotopic contrast allows for Individual Components to be Identified amongst Complex Samples and For a Reduction in Ambiguity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79959"/>
            <a:ext cx="836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Clifton et al, 2019, Lipid-Protein Interactions, Methods in Molecular Biology, 201-251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5224" y="3614056"/>
            <a:ext cx="5120640" cy="266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28048"/>
          <a:stretch/>
        </p:blipFill>
        <p:spPr>
          <a:xfrm rot="5400000">
            <a:off x="6985596" y="2708195"/>
            <a:ext cx="2289012" cy="16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56240</TotalTime>
  <Words>896</Words>
  <Application>Microsoft Office PowerPoint</Application>
  <PresentationFormat>On-screen Show (4:3)</PresentationFormat>
  <Paragraphs>218</Paragraphs>
  <Slides>47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Lucida Grande</vt:lpstr>
      <vt:lpstr>Palatino Linotype</vt:lpstr>
      <vt:lpstr>Office Theme</vt:lpstr>
      <vt:lpstr>Microsoft Excel Chart</vt:lpstr>
      <vt:lpstr> Examining Complex Membrane Structures with Neutrons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Bacteria</vt:lpstr>
      <vt:lpstr>PowerPoint Presentation</vt:lpstr>
      <vt:lpstr>Gram Negative Bacteria : the good and the bad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Bio-membrane Science at ISIS</dc:title>
  <dc:creator>qfs16132</dc:creator>
  <cp:lastModifiedBy>Martin Månsson</cp:lastModifiedBy>
  <cp:revision>218</cp:revision>
  <dcterms:created xsi:type="dcterms:W3CDTF">2019-04-23T12:27:44Z</dcterms:created>
  <dcterms:modified xsi:type="dcterms:W3CDTF">2019-09-29T16:09:25Z</dcterms:modified>
</cp:coreProperties>
</file>